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1" r:id="rId17"/>
    <p:sldId id="282" r:id="rId18"/>
    <p:sldId id="278" r:id="rId19"/>
    <p:sldId id="273" r:id="rId20"/>
    <p:sldId id="274" r:id="rId21"/>
    <p:sldId id="275" r:id="rId22"/>
    <p:sldId id="276" r:id="rId23"/>
    <p:sldId id="277" r:id="rId24"/>
    <p:sldId id="279" r:id="rId25"/>
    <p:sldId id="280" r:id="rId26"/>
    <p:sldId id="283" r:id="rId27"/>
    <p:sldId id="27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5/30/2022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5/30/2022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5/30/2022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DD1A-6159-8365-A9DF-9E98FBA6A937}"/>
              </a:ext>
            </a:extLst>
          </p:cNvPr>
          <p:cNvSpPr>
            <a:spLocks noGrp="1"/>
          </p:cNvSpPr>
          <p:nvPr>
            <p:ph type="ctrTitle"/>
          </p:nvPr>
        </p:nvSpPr>
        <p:spPr>
          <a:xfrm>
            <a:off x="1181652" y="1173561"/>
            <a:ext cx="8361229" cy="1580722"/>
          </a:xfrm>
        </p:spPr>
        <p:txBody>
          <a:bodyPr/>
          <a:lstStyle/>
          <a:p>
            <a:r>
              <a:rPr lang="en-IN" sz="4800"/>
              <a:t>Sentimental Analysis on Amazon product Reviews</a:t>
            </a:r>
            <a:endParaRPr lang="en-US" sz="4800"/>
          </a:p>
        </p:txBody>
      </p:sp>
      <p:sp>
        <p:nvSpPr>
          <p:cNvPr id="3" name="Subtitle 2">
            <a:extLst>
              <a:ext uri="{FF2B5EF4-FFF2-40B4-BE49-F238E27FC236}">
                <a16:creationId xmlns:a16="http://schemas.microsoft.com/office/drawing/2014/main" id="{3140DACE-507F-89E0-4C32-B85BB53DAF45}"/>
              </a:ext>
            </a:extLst>
          </p:cNvPr>
          <p:cNvSpPr>
            <a:spLocks noGrp="1"/>
          </p:cNvSpPr>
          <p:nvPr>
            <p:ph type="subTitle" idx="1"/>
          </p:nvPr>
        </p:nvSpPr>
        <p:spPr>
          <a:xfrm>
            <a:off x="4226320" y="4461978"/>
            <a:ext cx="6831673" cy="1234685"/>
          </a:xfrm>
        </p:spPr>
        <p:txBody>
          <a:bodyPr>
            <a:noAutofit/>
          </a:bodyPr>
          <a:lstStyle/>
          <a:p>
            <a:r>
              <a:rPr lang="en-IN" sz="3200" b="1">
                <a:latin typeface="+mj-lt"/>
              </a:rPr>
              <a:t>PRODUCT: ALEXA ECHO DOT (3</a:t>
            </a:r>
            <a:r>
              <a:rPr lang="en-IN" sz="3200" b="1" baseline="30000">
                <a:latin typeface="+mj-lt"/>
              </a:rPr>
              <a:t>RD</a:t>
            </a:r>
            <a:r>
              <a:rPr lang="en-IN" sz="3200" b="1">
                <a:latin typeface="+mj-lt"/>
              </a:rPr>
              <a:t> GEN)</a:t>
            </a:r>
          </a:p>
          <a:p>
            <a:endParaRPr lang="en-IN" sz="3200" b="1">
              <a:latin typeface="+mj-lt"/>
            </a:endParaRPr>
          </a:p>
          <a:p>
            <a:r>
              <a:rPr lang="en-IN" sz="3200" b="1">
                <a:latin typeface="+mj-lt"/>
              </a:rPr>
              <a:t>
</a:t>
            </a:r>
            <a:endParaRPr lang="en-US" sz="3200" b="1">
              <a:latin typeface="+mj-lt"/>
            </a:endParaRPr>
          </a:p>
        </p:txBody>
      </p:sp>
    </p:spTree>
    <p:extLst>
      <p:ext uri="{BB962C8B-B14F-4D97-AF65-F5344CB8AC3E}">
        <p14:creationId xmlns:p14="http://schemas.microsoft.com/office/powerpoint/2010/main" val="3300171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46AF5-FD8D-71C8-43EA-FCD168274C31}"/>
              </a:ext>
            </a:extLst>
          </p:cNvPr>
          <p:cNvSpPr>
            <a:spLocks noGrp="1"/>
          </p:cNvSpPr>
          <p:nvPr>
            <p:ph idx="1"/>
          </p:nvPr>
        </p:nvSpPr>
        <p:spPr>
          <a:xfrm>
            <a:off x="1261579" y="409524"/>
            <a:ext cx="10131748" cy="6038951"/>
          </a:xfrm>
        </p:spPr>
        <p:txBody>
          <a:bodyPr/>
          <a:lstStyle/>
          <a:p>
            <a:r>
              <a:rPr lang="en-IN"/>
              <a:t>After the Data Preprocessing the data frame looks like</a:t>
            </a:r>
          </a:p>
          <a:p>
            <a:pPr marL="0" indent="0">
              <a:buNone/>
            </a:pPr>
            <a:endParaRPr lang="en-IN"/>
          </a:p>
          <a:p>
            <a:pPr marL="0" indent="0">
              <a:buNone/>
            </a:pPr>
            <a:endParaRPr lang="en-US"/>
          </a:p>
        </p:txBody>
      </p:sp>
      <p:pic>
        <p:nvPicPr>
          <p:cNvPr id="4" name="Picture 4">
            <a:extLst>
              <a:ext uri="{FF2B5EF4-FFF2-40B4-BE49-F238E27FC236}">
                <a16:creationId xmlns:a16="http://schemas.microsoft.com/office/drawing/2014/main" id="{F77FCC80-B352-DFFE-4EAC-AF02B632CFE9}"/>
              </a:ext>
            </a:extLst>
          </p:cNvPr>
          <p:cNvPicPr>
            <a:picLocks noChangeAspect="1"/>
          </p:cNvPicPr>
          <p:nvPr/>
        </p:nvPicPr>
        <p:blipFill>
          <a:blip r:embed="rId2"/>
          <a:stretch>
            <a:fillRect/>
          </a:stretch>
        </p:blipFill>
        <p:spPr>
          <a:xfrm>
            <a:off x="1563153" y="1893041"/>
            <a:ext cx="9528599" cy="3314637"/>
          </a:xfrm>
          <a:prstGeom prst="rect">
            <a:avLst/>
          </a:prstGeom>
        </p:spPr>
      </p:pic>
    </p:spTree>
    <p:extLst>
      <p:ext uri="{BB962C8B-B14F-4D97-AF65-F5344CB8AC3E}">
        <p14:creationId xmlns:p14="http://schemas.microsoft.com/office/powerpoint/2010/main" val="4189750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DD3F-DAD0-A5D0-CF4E-C412338F5447}"/>
              </a:ext>
            </a:extLst>
          </p:cNvPr>
          <p:cNvSpPr>
            <a:spLocks noGrp="1"/>
          </p:cNvSpPr>
          <p:nvPr>
            <p:ph type="title"/>
          </p:nvPr>
        </p:nvSpPr>
        <p:spPr>
          <a:xfrm>
            <a:off x="1371600" y="685800"/>
            <a:ext cx="9601200" cy="927847"/>
          </a:xfrm>
        </p:spPr>
        <p:txBody>
          <a:bodyPr/>
          <a:lstStyle/>
          <a:p>
            <a:r>
              <a:rPr lang="en-IN" b="1"/>
              <a:t>Sentimental Analysis using Affin</a:t>
            </a:r>
            <a:endParaRPr lang="en-US" b="1"/>
          </a:p>
        </p:txBody>
      </p:sp>
      <p:sp>
        <p:nvSpPr>
          <p:cNvPr id="3" name="Content Placeholder 2">
            <a:extLst>
              <a:ext uri="{FF2B5EF4-FFF2-40B4-BE49-F238E27FC236}">
                <a16:creationId xmlns:a16="http://schemas.microsoft.com/office/drawing/2014/main" id="{6B57F774-09E9-0B32-F0EA-BD937957AB9F}"/>
              </a:ext>
            </a:extLst>
          </p:cNvPr>
          <p:cNvSpPr>
            <a:spLocks noGrp="1"/>
          </p:cNvSpPr>
          <p:nvPr>
            <p:ph idx="1"/>
          </p:nvPr>
        </p:nvSpPr>
        <p:spPr>
          <a:xfrm>
            <a:off x="1298252" y="1833690"/>
            <a:ext cx="10180646" cy="4461571"/>
          </a:xfrm>
        </p:spPr>
        <p:txBody>
          <a:bodyPr/>
          <a:lstStyle/>
          <a:p>
            <a:r>
              <a:rPr lang="en-IN"/>
              <a:t> Affin: It contains 3300+ words with a polarity score associated with each word.</a:t>
            </a:r>
          </a:p>
          <a:p>
            <a:r>
              <a:rPr lang="en-IN"/>
              <a:t>Sentimental Analysis on text data looks like</a:t>
            </a:r>
          </a:p>
          <a:p>
            <a:endParaRPr lang="en-US"/>
          </a:p>
        </p:txBody>
      </p:sp>
      <p:pic>
        <p:nvPicPr>
          <p:cNvPr id="5" name="Picture 5">
            <a:extLst>
              <a:ext uri="{FF2B5EF4-FFF2-40B4-BE49-F238E27FC236}">
                <a16:creationId xmlns:a16="http://schemas.microsoft.com/office/drawing/2014/main" id="{9CED3F2C-ADA4-F15B-14F4-70968E06438D}"/>
              </a:ext>
            </a:extLst>
          </p:cNvPr>
          <p:cNvPicPr>
            <a:picLocks noChangeAspect="1"/>
          </p:cNvPicPr>
          <p:nvPr/>
        </p:nvPicPr>
        <p:blipFill>
          <a:blip r:embed="rId2"/>
          <a:stretch>
            <a:fillRect/>
          </a:stretch>
        </p:blipFill>
        <p:spPr>
          <a:xfrm>
            <a:off x="1714162" y="2786953"/>
            <a:ext cx="8128000" cy="3508308"/>
          </a:xfrm>
          <a:prstGeom prst="rect">
            <a:avLst/>
          </a:prstGeom>
        </p:spPr>
      </p:pic>
    </p:spTree>
    <p:extLst>
      <p:ext uri="{BB962C8B-B14F-4D97-AF65-F5344CB8AC3E}">
        <p14:creationId xmlns:p14="http://schemas.microsoft.com/office/powerpoint/2010/main" val="40873041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9A2B-EF51-EB3D-B638-F3E8130D313F}"/>
              </a:ext>
            </a:extLst>
          </p:cNvPr>
          <p:cNvSpPr>
            <a:spLocks noGrp="1"/>
          </p:cNvSpPr>
          <p:nvPr>
            <p:ph type="title"/>
          </p:nvPr>
        </p:nvSpPr>
        <p:spPr>
          <a:xfrm>
            <a:off x="1310477" y="429083"/>
            <a:ext cx="9601200" cy="940072"/>
          </a:xfrm>
        </p:spPr>
        <p:txBody>
          <a:bodyPr/>
          <a:lstStyle/>
          <a:p>
            <a:r>
              <a:rPr lang="en-IN"/>
              <a:t>Sentimental Analysis using Bar plot</a:t>
            </a:r>
            <a:endParaRPr lang="en-US"/>
          </a:p>
        </p:txBody>
      </p:sp>
      <p:graphicFrame>
        <p:nvGraphicFramePr>
          <p:cNvPr id="4" name="Table 4">
            <a:extLst>
              <a:ext uri="{FF2B5EF4-FFF2-40B4-BE49-F238E27FC236}">
                <a16:creationId xmlns:a16="http://schemas.microsoft.com/office/drawing/2014/main" id="{CD8164AE-881F-0165-7B3A-2FF80F1A04C9}"/>
              </a:ext>
            </a:extLst>
          </p:cNvPr>
          <p:cNvGraphicFramePr>
            <a:graphicFrameLocks noGrp="1"/>
          </p:cNvGraphicFramePr>
          <p:nvPr>
            <p:ph idx="1"/>
            <p:extLst>
              <p:ext uri="{D42A27DB-BD31-4B8C-83A1-F6EECF244321}">
                <p14:modId xmlns:p14="http://schemas.microsoft.com/office/powerpoint/2010/main" val="3174153022"/>
              </p:ext>
            </p:extLst>
          </p:nvPr>
        </p:nvGraphicFramePr>
        <p:xfrm>
          <a:off x="8589002" y="2847108"/>
          <a:ext cx="3602998" cy="1752600"/>
        </p:xfrm>
        <a:graphic>
          <a:graphicData uri="http://schemas.openxmlformats.org/drawingml/2006/table">
            <a:tbl>
              <a:tblPr firstRow="1" bandRow="1">
                <a:tableStyleId>{5C22544A-7EE6-4342-B048-85BDC9FD1C3A}</a:tableStyleId>
              </a:tblPr>
              <a:tblGrid>
                <a:gridCol w="1801499">
                  <a:extLst>
                    <a:ext uri="{9D8B030D-6E8A-4147-A177-3AD203B41FA5}">
                      <a16:colId xmlns:a16="http://schemas.microsoft.com/office/drawing/2014/main" val="1190567331"/>
                    </a:ext>
                  </a:extLst>
                </a:gridCol>
                <a:gridCol w="1801499">
                  <a:extLst>
                    <a:ext uri="{9D8B030D-6E8A-4147-A177-3AD203B41FA5}">
                      <a16:colId xmlns:a16="http://schemas.microsoft.com/office/drawing/2014/main" val="1538216380"/>
                    </a:ext>
                  </a:extLst>
                </a:gridCol>
              </a:tblGrid>
              <a:tr h="370840">
                <a:tc>
                  <a:txBody>
                    <a:bodyPr/>
                    <a:lstStyle/>
                    <a:p>
                      <a:r>
                        <a:rPr lang="en-IN"/>
                        <a:t>Type of Sentiment</a:t>
                      </a:r>
                      <a:endParaRPr lang="en-US"/>
                    </a:p>
                  </a:txBody>
                  <a:tcPr/>
                </a:tc>
                <a:tc>
                  <a:txBody>
                    <a:bodyPr/>
                    <a:lstStyle/>
                    <a:p>
                      <a:r>
                        <a:rPr lang="en-IN"/>
                        <a:t>No. of Reviews</a:t>
                      </a:r>
                      <a:endParaRPr lang="en-US"/>
                    </a:p>
                  </a:txBody>
                  <a:tcPr/>
                </a:tc>
                <a:extLst>
                  <a:ext uri="{0D108BD9-81ED-4DB2-BD59-A6C34878D82A}">
                    <a16:rowId xmlns:a16="http://schemas.microsoft.com/office/drawing/2014/main" val="2536039257"/>
                  </a:ext>
                </a:extLst>
              </a:tr>
              <a:tr h="370840">
                <a:tc>
                  <a:txBody>
                    <a:bodyPr/>
                    <a:lstStyle/>
                    <a:p>
                      <a:r>
                        <a:rPr lang="en-IN"/>
                        <a:t>Positive</a:t>
                      </a:r>
                      <a:endParaRPr lang="en-US"/>
                    </a:p>
                  </a:txBody>
                  <a:tcPr/>
                </a:tc>
                <a:tc>
                  <a:txBody>
                    <a:bodyPr/>
                    <a:lstStyle/>
                    <a:p>
                      <a:r>
                        <a:rPr lang="en-IN"/>
                        <a:t>3264</a:t>
                      </a:r>
                      <a:endParaRPr lang="en-US"/>
                    </a:p>
                  </a:txBody>
                  <a:tcPr/>
                </a:tc>
                <a:extLst>
                  <a:ext uri="{0D108BD9-81ED-4DB2-BD59-A6C34878D82A}">
                    <a16:rowId xmlns:a16="http://schemas.microsoft.com/office/drawing/2014/main" val="230141500"/>
                  </a:ext>
                </a:extLst>
              </a:tr>
              <a:tr h="370840">
                <a:tc>
                  <a:txBody>
                    <a:bodyPr/>
                    <a:lstStyle/>
                    <a:p>
                      <a:r>
                        <a:rPr lang="en-IN"/>
                        <a:t>Negative</a:t>
                      </a:r>
                      <a:endParaRPr lang="en-US"/>
                    </a:p>
                  </a:txBody>
                  <a:tcPr/>
                </a:tc>
                <a:tc>
                  <a:txBody>
                    <a:bodyPr/>
                    <a:lstStyle/>
                    <a:p>
                      <a:r>
                        <a:rPr lang="en-IN"/>
                        <a:t>527</a:t>
                      </a:r>
                      <a:endParaRPr lang="en-US"/>
                    </a:p>
                  </a:txBody>
                  <a:tcPr/>
                </a:tc>
                <a:extLst>
                  <a:ext uri="{0D108BD9-81ED-4DB2-BD59-A6C34878D82A}">
                    <a16:rowId xmlns:a16="http://schemas.microsoft.com/office/drawing/2014/main" val="2333819083"/>
                  </a:ext>
                </a:extLst>
              </a:tr>
              <a:tr h="370840">
                <a:tc>
                  <a:txBody>
                    <a:bodyPr/>
                    <a:lstStyle/>
                    <a:p>
                      <a:r>
                        <a:rPr lang="en-IN"/>
                        <a:t>Neutral</a:t>
                      </a:r>
                      <a:endParaRPr lang="en-US"/>
                    </a:p>
                  </a:txBody>
                  <a:tcPr/>
                </a:tc>
                <a:tc>
                  <a:txBody>
                    <a:bodyPr/>
                    <a:lstStyle/>
                    <a:p>
                      <a:r>
                        <a:rPr lang="en-IN"/>
                        <a:t>321</a:t>
                      </a:r>
                      <a:endParaRPr lang="en-US"/>
                    </a:p>
                  </a:txBody>
                  <a:tcPr/>
                </a:tc>
                <a:extLst>
                  <a:ext uri="{0D108BD9-81ED-4DB2-BD59-A6C34878D82A}">
                    <a16:rowId xmlns:a16="http://schemas.microsoft.com/office/drawing/2014/main" val="186485583"/>
                  </a:ext>
                </a:extLst>
              </a:tr>
            </a:tbl>
          </a:graphicData>
        </a:graphic>
      </p:graphicFrame>
      <p:pic>
        <p:nvPicPr>
          <p:cNvPr id="13" name="Picture 13">
            <a:extLst>
              <a:ext uri="{FF2B5EF4-FFF2-40B4-BE49-F238E27FC236}">
                <a16:creationId xmlns:a16="http://schemas.microsoft.com/office/drawing/2014/main" id="{2511C1A8-9A8C-32B9-F6D9-D6B9CF41170D}"/>
              </a:ext>
            </a:extLst>
          </p:cNvPr>
          <p:cNvPicPr>
            <a:picLocks noChangeAspect="1"/>
          </p:cNvPicPr>
          <p:nvPr/>
        </p:nvPicPr>
        <p:blipFill>
          <a:blip r:embed="rId2"/>
          <a:stretch>
            <a:fillRect/>
          </a:stretch>
        </p:blipFill>
        <p:spPr>
          <a:xfrm>
            <a:off x="1102930" y="1292875"/>
            <a:ext cx="7539861" cy="4428238"/>
          </a:xfrm>
          <a:prstGeom prst="rect">
            <a:avLst/>
          </a:prstGeom>
        </p:spPr>
      </p:pic>
    </p:spTree>
    <p:extLst>
      <p:ext uri="{BB962C8B-B14F-4D97-AF65-F5344CB8AC3E}">
        <p14:creationId xmlns:p14="http://schemas.microsoft.com/office/powerpoint/2010/main" val="2257561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B30A-4866-6B4E-19BC-ED7008CDD000}"/>
              </a:ext>
            </a:extLst>
          </p:cNvPr>
          <p:cNvSpPr>
            <a:spLocks noGrp="1"/>
          </p:cNvSpPr>
          <p:nvPr>
            <p:ph type="title"/>
          </p:nvPr>
        </p:nvSpPr>
        <p:spPr>
          <a:xfrm>
            <a:off x="1371600" y="685800"/>
            <a:ext cx="9601200" cy="952296"/>
          </a:xfrm>
        </p:spPr>
        <p:txBody>
          <a:bodyPr/>
          <a:lstStyle/>
          <a:p>
            <a:r>
              <a:rPr lang="en-IN" b="1"/>
              <a:t>Distribution of Scores using Histogram</a:t>
            </a:r>
            <a:endParaRPr lang="en-US" b="1"/>
          </a:p>
        </p:txBody>
      </p:sp>
      <p:pic>
        <p:nvPicPr>
          <p:cNvPr id="4" name="Picture 4">
            <a:extLst>
              <a:ext uri="{FF2B5EF4-FFF2-40B4-BE49-F238E27FC236}">
                <a16:creationId xmlns:a16="http://schemas.microsoft.com/office/drawing/2014/main" id="{6ABA765A-6E8F-09B8-4450-F2E510620A66}"/>
              </a:ext>
            </a:extLst>
          </p:cNvPr>
          <p:cNvPicPr>
            <a:picLocks noGrp="1" noChangeAspect="1"/>
          </p:cNvPicPr>
          <p:nvPr>
            <p:ph idx="1"/>
          </p:nvPr>
        </p:nvPicPr>
        <p:blipFill>
          <a:blip r:embed="rId2"/>
          <a:stretch>
            <a:fillRect/>
          </a:stretch>
        </p:blipFill>
        <p:spPr>
          <a:xfrm>
            <a:off x="1322388" y="1713073"/>
            <a:ext cx="10206037" cy="4557392"/>
          </a:xfrm>
        </p:spPr>
      </p:pic>
    </p:spTree>
    <p:extLst>
      <p:ext uri="{BB962C8B-B14F-4D97-AF65-F5344CB8AC3E}">
        <p14:creationId xmlns:p14="http://schemas.microsoft.com/office/powerpoint/2010/main" val="343468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0CC0-4456-9143-4972-A5E05A6E26FD}"/>
              </a:ext>
            </a:extLst>
          </p:cNvPr>
          <p:cNvSpPr>
            <a:spLocks noGrp="1"/>
          </p:cNvSpPr>
          <p:nvPr>
            <p:ph type="title"/>
          </p:nvPr>
        </p:nvSpPr>
        <p:spPr>
          <a:xfrm>
            <a:off x="1371600" y="685800"/>
            <a:ext cx="9601200" cy="988970"/>
          </a:xfrm>
        </p:spPr>
        <p:txBody>
          <a:bodyPr/>
          <a:lstStyle/>
          <a:p>
            <a:r>
              <a:rPr lang="en-IN" b="1"/>
              <a:t>Scores vs Word Count</a:t>
            </a:r>
            <a:endParaRPr lang="en-US" b="1"/>
          </a:p>
        </p:txBody>
      </p:sp>
      <p:pic>
        <p:nvPicPr>
          <p:cNvPr id="4" name="Picture 4">
            <a:extLst>
              <a:ext uri="{FF2B5EF4-FFF2-40B4-BE49-F238E27FC236}">
                <a16:creationId xmlns:a16="http://schemas.microsoft.com/office/drawing/2014/main" id="{6B3250E3-4BE6-6928-E7B0-7B5A1562887E}"/>
              </a:ext>
            </a:extLst>
          </p:cNvPr>
          <p:cNvPicPr>
            <a:picLocks noGrp="1" noChangeAspect="1"/>
          </p:cNvPicPr>
          <p:nvPr>
            <p:ph idx="1"/>
          </p:nvPr>
        </p:nvPicPr>
        <p:blipFill>
          <a:blip r:embed="rId2"/>
          <a:stretch>
            <a:fillRect/>
          </a:stretch>
        </p:blipFill>
        <p:spPr>
          <a:xfrm>
            <a:off x="1371600" y="1935330"/>
            <a:ext cx="10266363" cy="4392277"/>
          </a:xfrm>
        </p:spPr>
      </p:pic>
    </p:spTree>
    <p:extLst>
      <p:ext uri="{BB962C8B-B14F-4D97-AF65-F5344CB8AC3E}">
        <p14:creationId xmlns:p14="http://schemas.microsoft.com/office/powerpoint/2010/main" val="380175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43D3-8F0C-4A09-191F-45DDE6DEEFD4}"/>
              </a:ext>
            </a:extLst>
          </p:cNvPr>
          <p:cNvSpPr>
            <a:spLocks noGrp="1"/>
          </p:cNvSpPr>
          <p:nvPr>
            <p:ph type="title"/>
          </p:nvPr>
        </p:nvSpPr>
        <p:spPr>
          <a:xfrm>
            <a:off x="1371600" y="294613"/>
            <a:ext cx="9601200" cy="891173"/>
          </a:xfrm>
        </p:spPr>
        <p:txBody>
          <a:bodyPr/>
          <a:lstStyle/>
          <a:p>
            <a:r>
              <a:rPr lang="en-IN" b="1"/>
              <a:t>Word Cloud</a:t>
            </a:r>
            <a:endParaRPr lang="en-US" b="1"/>
          </a:p>
        </p:txBody>
      </p:sp>
      <p:sp>
        <p:nvSpPr>
          <p:cNvPr id="3" name="Content Placeholder 2">
            <a:extLst>
              <a:ext uri="{FF2B5EF4-FFF2-40B4-BE49-F238E27FC236}">
                <a16:creationId xmlns:a16="http://schemas.microsoft.com/office/drawing/2014/main" id="{8D8A1B62-447D-A74C-8AE0-DB2934CB349E}"/>
              </a:ext>
            </a:extLst>
          </p:cNvPr>
          <p:cNvSpPr>
            <a:spLocks noGrp="1"/>
          </p:cNvSpPr>
          <p:nvPr>
            <p:ph idx="1"/>
          </p:nvPr>
        </p:nvSpPr>
        <p:spPr>
          <a:xfrm>
            <a:off x="1347150" y="1112437"/>
            <a:ext cx="10119523" cy="5219905"/>
          </a:xfrm>
        </p:spPr>
        <p:txBody>
          <a:bodyPr/>
          <a:lstStyle/>
          <a:p>
            <a:r>
              <a:rPr lang="en-IN"/>
              <a:t>A word cloud (also known as a tag cloud or text cloud) is a visual representation of a text, in which the words appear bigger the more often they are mentioned.</a:t>
            </a:r>
          </a:p>
          <a:p>
            <a:endParaRPr lang="en-US"/>
          </a:p>
        </p:txBody>
      </p:sp>
      <p:pic>
        <p:nvPicPr>
          <p:cNvPr id="4" name="Picture 4">
            <a:extLst>
              <a:ext uri="{FF2B5EF4-FFF2-40B4-BE49-F238E27FC236}">
                <a16:creationId xmlns:a16="http://schemas.microsoft.com/office/drawing/2014/main" id="{A1E57D83-9002-50CF-0E38-C75AD17A12CC}"/>
              </a:ext>
            </a:extLst>
          </p:cNvPr>
          <p:cNvPicPr>
            <a:picLocks noChangeAspect="1"/>
          </p:cNvPicPr>
          <p:nvPr/>
        </p:nvPicPr>
        <p:blipFill>
          <a:blip r:embed="rId2"/>
          <a:stretch>
            <a:fillRect/>
          </a:stretch>
        </p:blipFill>
        <p:spPr>
          <a:xfrm>
            <a:off x="1789484" y="2568105"/>
            <a:ext cx="9493154" cy="2981864"/>
          </a:xfrm>
          <a:prstGeom prst="rect">
            <a:avLst/>
          </a:prstGeom>
        </p:spPr>
      </p:pic>
    </p:spTree>
    <p:extLst>
      <p:ext uri="{BB962C8B-B14F-4D97-AF65-F5344CB8AC3E}">
        <p14:creationId xmlns:p14="http://schemas.microsoft.com/office/powerpoint/2010/main" val="21363202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EAAD-37DE-1E53-950A-302DA62EF92B}"/>
              </a:ext>
            </a:extLst>
          </p:cNvPr>
          <p:cNvSpPr>
            <a:spLocks noGrp="1"/>
          </p:cNvSpPr>
          <p:nvPr>
            <p:ph type="title"/>
          </p:nvPr>
        </p:nvSpPr>
        <p:spPr/>
        <p:txBody>
          <a:bodyPr/>
          <a:lstStyle/>
          <a:p>
            <a:r>
              <a:rPr lang="en-IN" b="1"/>
              <a:t>Data Balancing using SMOTE</a:t>
            </a:r>
            <a:endParaRPr lang="en-US" b="1"/>
          </a:p>
        </p:txBody>
      </p:sp>
      <p:pic>
        <p:nvPicPr>
          <p:cNvPr id="4" name="Picture 4">
            <a:extLst>
              <a:ext uri="{FF2B5EF4-FFF2-40B4-BE49-F238E27FC236}">
                <a16:creationId xmlns:a16="http://schemas.microsoft.com/office/drawing/2014/main" id="{A67E833E-816C-6925-5A44-ADCFA1EFCB60}"/>
              </a:ext>
            </a:extLst>
          </p:cNvPr>
          <p:cNvPicPr>
            <a:picLocks noGrp="1" noChangeAspect="1"/>
          </p:cNvPicPr>
          <p:nvPr>
            <p:ph idx="1"/>
          </p:nvPr>
        </p:nvPicPr>
        <p:blipFill>
          <a:blip r:embed="rId2"/>
          <a:stretch>
            <a:fillRect/>
          </a:stretch>
        </p:blipFill>
        <p:spPr>
          <a:xfrm>
            <a:off x="1371600" y="3139058"/>
            <a:ext cx="10465890" cy="2692076"/>
          </a:xfrm>
        </p:spPr>
      </p:pic>
    </p:spTree>
    <p:extLst>
      <p:ext uri="{BB962C8B-B14F-4D97-AF65-F5344CB8AC3E}">
        <p14:creationId xmlns:p14="http://schemas.microsoft.com/office/powerpoint/2010/main" val="21404401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8F6D1-68B9-08F4-D950-3FB91F58201B}"/>
              </a:ext>
            </a:extLst>
          </p:cNvPr>
          <p:cNvSpPr>
            <a:spLocks noGrp="1"/>
          </p:cNvSpPr>
          <p:nvPr>
            <p:ph idx="1"/>
          </p:nvPr>
        </p:nvSpPr>
        <p:spPr>
          <a:xfrm>
            <a:off x="1371600" y="464535"/>
            <a:ext cx="10461812" cy="6051176"/>
          </a:xfrm>
        </p:spPr>
        <p:txBody>
          <a:bodyPr/>
          <a:lstStyle/>
          <a:p>
            <a:r>
              <a:rPr lang="en-IN"/>
              <a:t>Data Before Balancing</a:t>
            </a:r>
          </a:p>
          <a:p>
            <a:endParaRPr lang="en-IN"/>
          </a:p>
          <a:p>
            <a:endParaRPr lang="en-IN"/>
          </a:p>
          <a:p>
            <a:endParaRPr lang="en-IN"/>
          </a:p>
          <a:p>
            <a:endParaRPr lang="en-IN"/>
          </a:p>
          <a:p>
            <a:endParaRPr lang="en-IN"/>
          </a:p>
          <a:p>
            <a:endParaRPr lang="en-IN"/>
          </a:p>
          <a:p>
            <a:r>
              <a:rPr lang="en-IN"/>
              <a:t>Data After Balancing</a:t>
            </a:r>
          </a:p>
          <a:p>
            <a:endParaRPr lang="en-IN"/>
          </a:p>
        </p:txBody>
      </p:sp>
      <p:graphicFrame>
        <p:nvGraphicFramePr>
          <p:cNvPr id="7" name="Table 4">
            <a:extLst>
              <a:ext uri="{FF2B5EF4-FFF2-40B4-BE49-F238E27FC236}">
                <a16:creationId xmlns:a16="http://schemas.microsoft.com/office/drawing/2014/main" id="{B5B9508B-4EBF-C062-09A8-B04276AF94B9}"/>
              </a:ext>
            </a:extLst>
          </p:cNvPr>
          <p:cNvGraphicFramePr>
            <a:graphicFrameLocks/>
          </p:cNvGraphicFramePr>
          <p:nvPr>
            <p:extLst>
              <p:ext uri="{D42A27DB-BD31-4B8C-83A1-F6EECF244321}">
                <p14:modId xmlns:p14="http://schemas.microsoft.com/office/powerpoint/2010/main" val="3282793923"/>
              </p:ext>
            </p:extLst>
          </p:nvPr>
        </p:nvGraphicFramePr>
        <p:xfrm>
          <a:off x="1845915" y="1319033"/>
          <a:ext cx="4869466" cy="1463040"/>
        </p:xfrm>
        <a:graphic>
          <a:graphicData uri="http://schemas.openxmlformats.org/drawingml/2006/table">
            <a:tbl>
              <a:tblPr firstRow="1" bandRow="1">
                <a:tableStyleId>{5C22544A-7EE6-4342-B048-85BDC9FD1C3A}</a:tableStyleId>
              </a:tblPr>
              <a:tblGrid>
                <a:gridCol w="2434733">
                  <a:extLst>
                    <a:ext uri="{9D8B030D-6E8A-4147-A177-3AD203B41FA5}">
                      <a16:colId xmlns:a16="http://schemas.microsoft.com/office/drawing/2014/main" val="1190567331"/>
                    </a:ext>
                  </a:extLst>
                </a:gridCol>
                <a:gridCol w="2434733">
                  <a:extLst>
                    <a:ext uri="{9D8B030D-6E8A-4147-A177-3AD203B41FA5}">
                      <a16:colId xmlns:a16="http://schemas.microsoft.com/office/drawing/2014/main" val="1538216380"/>
                    </a:ext>
                  </a:extLst>
                </a:gridCol>
              </a:tblGrid>
              <a:tr h="360932">
                <a:tc>
                  <a:txBody>
                    <a:bodyPr/>
                    <a:lstStyle/>
                    <a:p>
                      <a:r>
                        <a:rPr lang="en-IN"/>
                        <a:t>Type of Sentiment</a:t>
                      </a:r>
                      <a:endParaRPr lang="en-US"/>
                    </a:p>
                  </a:txBody>
                  <a:tcPr/>
                </a:tc>
                <a:tc>
                  <a:txBody>
                    <a:bodyPr/>
                    <a:lstStyle/>
                    <a:p>
                      <a:r>
                        <a:rPr lang="en-IN"/>
                        <a:t>No. of Reviews</a:t>
                      </a:r>
                      <a:endParaRPr lang="en-US"/>
                    </a:p>
                  </a:txBody>
                  <a:tcPr/>
                </a:tc>
                <a:extLst>
                  <a:ext uri="{0D108BD9-81ED-4DB2-BD59-A6C34878D82A}">
                    <a16:rowId xmlns:a16="http://schemas.microsoft.com/office/drawing/2014/main" val="2536039257"/>
                  </a:ext>
                </a:extLst>
              </a:tr>
              <a:tr h="360932">
                <a:tc>
                  <a:txBody>
                    <a:bodyPr/>
                    <a:lstStyle/>
                    <a:p>
                      <a:r>
                        <a:rPr lang="en-IN"/>
                        <a:t>Positive</a:t>
                      </a:r>
                      <a:endParaRPr lang="en-US"/>
                    </a:p>
                  </a:txBody>
                  <a:tcPr/>
                </a:tc>
                <a:tc>
                  <a:txBody>
                    <a:bodyPr/>
                    <a:lstStyle/>
                    <a:p>
                      <a:r>
                        <a:rPr lang="en-IN"/>
                        <a:t>3264</a:t>
                      </a:r>
                      <a:endParaRPr lang="en-US"/>
                    </a:p>
                  </a:txBody>
                  <a:tcPr/>
                </a:tc>
                <a:extLst>
                  <a:ext uri="{0D108BD9-81ED-4DB2-BD59-A6C34878D82A}">
                    <a16:rowId xmlns:a16="http://schemas.microsoft.com/office/drawing/2014/main" val="230141500"/>
                  </a:ext>
                </a:extLst>
              </a:tr>
              <a:tr h="360932">
                <a:tc>
                  <a:txBody>
                    <a:bodyPr/>
                    <a:lstStyle/>
                    <a:p>
                      <a:r>
                        <a:rPr lang="en-IN"/>
                        <a:t>Negative</a:t>
                      </a:r>
                      <a:endParaRPr lang="en-US"/>
                    </a:p>
                  </a:txBody>
                  <a:tcPr/>
                </a:tc>
                <a:tc>
                  <a:txBody>
                    <a:bodyPr/>
                    <a:lstStyle/>
                    <a:p>
                      <a:r>
                        <a:rPr lang="en-IN"/>
                        <a:t>527</a:t>
                      </a:r>
                      <a:endParaRPr lang="en-US"/>
                    </a:p>
                  </a:txBody>
                  <a:tcPr/>
                </a:tc>
                <a:extLst>
                  <a:ext uri="{0D108BD9-81ED-4DB2-BD59-A6C34878D82A}">
                    <a16:rowId xmlns:a16="http://schemas.microsoft.com/office/drawing/2014/main" val="2333819083"/>
                  </a:ext>
                </a:extLst>
              </a:tr>
              <a:tr h="360932">
                <a:tc>
                  <a:txBody>
                    <a:bodyPr/>
                    <a:lstStyle/>
                    <a:p>
                      <a:r>
                        <a:rPr lang="en-IN"/>
                        <a:t>Neutral</a:t>
                      </a:r>
                      <a:endParaRPr lang="en-US"/>
                    </a:p>
                  </a:txBody>
                  <a:tcPr/>
                </a:tc>
                <a:tc>
                  <a:txBody>
                    <a:bodyPr/>
                    <a:lstStyle/>
                    <a:p>
                      <a:r>
                        <a:rPr lang="en-IN"/>
                        <a:t>321</a:t>
                      </a:r>
                      <a:endParaRPr lang="en-US"/>
                    </a:p>
                  </a:txBody>
                  <a:tcPr/>
                </a:tc>
                <a:extLst>
                  <a:ext uri="{0D108BD9-81ED-4DB2-BD59-A6C34878D82A}">
                    <a16:rowId xmlns:a16="http://schemas.microsoft.com/office/drawing/2014/main" val="186485583"/>
                  </a:ext>
                </a:extLst>
              </a:tr>
            </a:tbl>
          </a:graphicData>
        </a:graphic>
      </p:graphicFrame>
      <p:graphicFrame>
        <p:nvGraphicFramePr>
          <p:cNvPr id="11" name="Table 4">
            <a:extLst>
              <a:ext uri="{FF2B5EF4-FFF2-40B4-BE49-F238E27FC236}">
                <a16:creationId xmlns:a16="http://schemas.microsoft.com/office/drawing/2014/main" id="{D82D65FA-2F2D-DEAE-71F7-7BC909449BE6}"/>
              </a:ext>
            </a:extLst>
          </p:cNvPr>
          <p:cNvGraphicFramePr>
            <a:graphicFrameLocks/>
          </p:cNvGraphicFramePr>
          <p:nvPr>
            <p:extLst>
              <p:ext uri="{D42A27DB-BD31-4B8C-83A1-F6EECF244321}">
                <p14:modId xmlns:p14="http://schemas.microsoft.com/office/powerpoint/2010/main" val="104879049"/>
              </p:ext>
            </p:extLst>
          </p:nvPr>
        </p:nvGraphicFramePr>
        <p:xfrm>
          <a:off x="1845915" y="4344214"/>
          <a:ext cx="4869466" cy="1463040"/>
        </p:xfrm>
        <a:graphic>
          <a:graphicData uri="http://schemas.openxmlformats.org/drawingml/2006/table">
            <a:tbl>
              <a:tblPr firstRow="1" bandRow="1">
                <a:tableStyleId>{5C22544A-7EE6-4342-B048-85BDC9FD1C3A}</a:tableStyleId>
              </a:tblPr>
              <a:tblGrid>
                <a:gridCol w="2434733">
                  <a:extLst>
                    <a:ext uri="{9D8B030D-6E8A-4147-A177-3AD203B41FA5}">
                      <a16:colId xmlns:a16="http://schemas.microsoft.com/office/drawing/2014/main" val="1190567331"/>
                    </a:ext>
                  </a:extLst>
                </a:gridCol>
                <a:gridCol w="2434733">
                  <a:extLst>
                    <a:ext uri="{9D8B030D-6E8A-4147-A177-3AD203B41FA5}">
                      <a16:colId xmlns:a16="http://schemas.microsoft.com/office/drawing/2014/main" val="1538216380"/>
                    </a:ext>
                  </a:extLst>
                </a:gridCol>
              </a:tblGrid>
              <a:tr h="360932">
                <a:tc>
                  <a:txBody>
                    <a:bodyPr/>
                    <a:lstStyle/>
                    <a:p>
                      <a:r>
                        <a:rPr lang="en-IN"/>
                        <a:t>Type of Sentiment</a:t>
                      </a:r>
                      <a:endParaRPr lang="en-US"/>
                    </a:p>
                  </a:txBody>
                  <a:tcPr/>
                </a:tc>
                <a:tc>
                  <a:txBody>
                    <a:bodyPr/>
                    <a:lstStyle/>
                    <a:p>
                      <a:r>
                        <a:rPr lang="en-IN"/>
                        <a:t>No. of Reviews</a:t>
                      </a:r>
                      <a:endParaRPr lang="en-US"/>
                    </a:p>
                  </a:txBody>
                  <a:tcPr/>
                </a:tc>
                <a:extLst>
                  <a:ext uri="{0D108BD9-81ED-4DB2-BD59-A6C34878D82A}">
                    <a16:rowId xmlns:a16="http://schemas.microsoft.com/office/drawing/2014/main" val="2536039257"/>
                  </a:ext>
                </a:extLst>
              </a:tr>
              <a:tr h="360932">
                <a:tc>
                  <a:txBody>
                    <a:bodyPr/>
                    <a:lstStyle/>
                    <a:p>
                      <a:r>
                        <a:rPr lang="en-IN"/>
                        <a:t>Positive</a:t>
                      </a:r>
                      <a:endParaRPr lang="en-US"/>
                    </a:p>
                  </a:txBody>
                  <a:tcPr/>
                </a:tc>
                <a:tc>
                  <a:txBody>
                    <a:bodyPr/>
                    <a:lstStyle/>
                    <a:p>
                      <a:r>
                        <a:rPr lang="en-IN"/>
                        <a:t>3342</a:t>
                      </a:r>
                      <a:endParaRPr lang="en-US"/>
                    </a:p>
                  </a:txBody>
                  <a:tcPr/>
                </a:tc>
                <a:extLst>
                  <a:ext uri="{0D108BD9-81ED-4DB2-BD59-A6C34878D82A}">
                    <a16:rowId xmlns:a16="http://schemas.microsoft.com/office/drawing/2014/main" val="230141500"/>
                  </a:ext>
                </a:extLst>
              </a:tr>
              <a:tr h="360932">
                <a:tc>
                  <a:txBody>
                    <a:bodyPr/>
                    <a:lstStyle/>
                    <a:p>
                      <a:r>
                        <a:rPr lang="en-IN"/>
                        <a:t>Negative</a:t>
                      </a:r>
                      <a:endParaRPr lang="en-US"/>
                    </a:p>
                  </a:txBody>
                  <a:tcPr/>
                </a:tc>
                <a:tc>
                  <a:txBody>
                    <a:bodyPr/>
                    <a:lstStyle/>
                    <a:p>
                      <a:r>
                        <a:rPr lang="en-IN"/>
                        <a:t>3342</a:t>
                      </a:r>
                      <a:endParaRPr lang="en-US"/>
                    </a:p>
                  </a:txBody>
                  <a:tcPr/>
                </a:tc>
                <a:extLst>
                  <a:ext uri="{0D108BD9-81ED-4DB2-BD59-A6C34878D82A}">
                    <a16:rowId xmlns:a16="http://schemas.microsoft.com/office/drawing/2014/main" val="2333819083"/>
                  </a:ext>
                </a:extLst>
              </a:tr>
              <a:tr h="360932">
                <a:tc>
                  <a:txBody>
                    <a:bodyPr/>
                    <a:lstStyle/>
                    <a:p>
                      <a:r>
                        <a:rPr lang="en-IN"/>
                        <a:t>Neutral</a:t>
                      </a:r>
                      <a:endParaRPr lang="en-US"/>
                    </a:p>
                  </a:txBody>
                  <a:tcPr/>
                </a:tc>
                <a:tc>
                  <a:txBody>
                    <a:bodyPr/>
                    <a:lstStyle/>
                    <a:p>
                      <a:r>
                        <a:rPr lang="en-IN"/>
                        <a:t>3342</a:t>
                      </a:r>
                      <a:endParaRPr lang="en-US"/>
                    </a:p>
                  </a:txBody>
                  <a:tcPr/>
                </a:tc>
                <a:extLst>
                  <a:ext uri="{0D108BD9-81ED-4DB2-BD59-A6C34878D82A}">
                    <a16:rowId xmlns:a16="http://schemas.microsoft.com/office/drawing/2014/main" val="186485583"/>
                  </a:ext>
                </a:extLst>
              </a:tr>
            </a:tbl>
          </a:graphicData>
        </a:graphic>
      </p:graphicFrame>
    </p:spTree>
    <p:extLst>
      <p:ext uri="{BB962C8B-B14F-4D97-AF65-F5344CB8AC3E}">
        <p14:creationId xmlns:p14="http://schemas.microsoft.com/office/powerpoint/2010/main" val="150628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D083-59EF-576E-4B5D-F037AA12438B}"/>
              </a:ext>
            </a:extLst>
          </p:cNvPr>
          <p:cNvSpPr>
            <a:spLocks noGrp="1"/>
          </p:cNvSpPr>
          <p:nvPr>
            <p:ph type="title"/>
          </p:nvPr>
        </p:nvSpPr>
        <p:spPr>
          <a:xfrm>
            <a:off x="1371599" y="331287"/>
            <a:ext cx="9601200" cy="805601"/>
          </a:xfrm>
        </p:spPr>
        <p:txBody>
          <a:bodyPr/>
          <a:lstStyle/>
          <a:p>
            <a:r>
              <a:rPr lang="en-IN"/>
              <a:t>Model Building</a:t>
            </a:r>
            <a:endParaRPr lang="en-US"/>
          </a:p>
        </p:txBody>
      </p:sp>
      <p:sp>
        <p:nvSpPr>
          <p:cNvPr id="3" name="Content Placeholder 2">
            <a:extLst>
              <a:ext uri="{FF2B5EF4-FFF2-40B4-BE49-F238E27FC236}">
                <a16:creationId xmlns:a16="http://schemas.microsoft.com/office/drawing/2014/main" id="{1BACA4F6-F993-E063-20A0-49C19A45F8CA}"/>
              </a:ext>
            </a:extLst>
          </p:cNvPr>
          <p:cNvSpPr>
            <a:spLocks noGrp="1"/>
          </p:cNvSpPr>
          <p:nvPr>
            <p:ph idx="1"/>
          </p:nvPr>
        </p:nvSpPr>
        <p:spPr>
          <a:xfrm>
            <a:off x="1371599" y="1356931"/>
            <a:ext cx="10571833" cy="5281026"/>
          </a:xfrm>
        </p:spPr>
        <p:txBody>
          <a:bodyPr>
            <a:normAutofit lnSpcReduction="10000"/>
          </a:bodyPr>
          <a:lstStyle/>
          <a:p>
            <a:endParaRPr lang="en-IN"/>
          </a:p>
          <a:p>
            <a:endParaRPr lang="en-IN"/>
          </a:p>
          <a:p>
            <a:endParaRPr lang="en-IN"/>
          </a:p>
          <a:p>
            <a:endParaRPr lang="en-IN"/>
          </a:p>
          <a:p>
            <a:endParaRPr lang="en-IN"/>
          </a:p>
          <a:p>
            <a:endParaRPr lang="en-IN"/>
          </a:p>
          <a:p>
            <a:endParaRPr lang="en-IN"/>
          </a:p>
          <a:p>
            <a:endParaRPr lang="en-IN"/>
          </a:p>
          <a:p>
            <a:endParaRPr lang="en-IN"/>
          </a:p>
          <a:p>
            <a:endParaRPr lang="en-IN"/>
          </a:p>
          <a:p>
            <a:r>
              <a:rPr lang="en-IN"/>
              <a:t>Logistic regression is a Supervised Machine Learning algorithm. It is used for predicting the categorical dependent variable using a given set of independent variables. Therefore the outcome must be a categorical or discrete value.</a:t>
            </a:r>
            <a:endParaRPr lang="en-US"/>
          </a:p>
        </p:txBody>
      </p:sp>
      <p:pic>
        <p:nvPicPr>
          <p:cNvPr id="4" name="Picture 4">
            <a:extLst>
              <a:ext uri="{FF2B5EF4-FFF2-40B4-BE49-F238E27FC236}">
                <a16:creationId xmlns:a16="http://schemas.microsoft.com/office/drawing/2014/main" id="{8933ED1E-B4BE-818E-22E9-B22697A23528}"/>
              </a:ext>
            </a:extLst>
          </p:cNvPr>
          <p:cNvPicPr>
            <a:picLocks noChangeAspect="1"/>
          </p:cNvPicPr>
          <p:nvPr/>
        </p:nvPicPr>
        <p:blipFill>
          <a:blip r:embed="rId2"/>
          <a:stretch>
            <a:fillRect/>
          </a:stretch>
        </p:blipFill>
        <p:spPr>
          <a:xfrm>
            <a:off x="2593515" y="1356931"/>
            <a:ext cx="8128000" cy="3795776"/>
          </a:xfrm>
          <a:prstGeom prst="rect">
            <a:avLst/>
          </a:prstGeom>
        </p:spPr>
      </p:pic>
    </p:spTree>
    <p:extLst>
      <p:ext uri="{BB962C8B-B14F-4D97-AF65-F5344CB8AC3E}">
        <p14:creationId xmlns:p14="http://schemas.microsoft.com/office/powerpoint/2010/main" val="39122330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684F30-376B-80E7-0095-FCF73CA873A3}"/>
              </a:ext>
            </a:extLst>
          </p:cNvPr>
          <p:cNvSpPr>
            <a:spLocks noGrp="1"/>
          </p:cNvSpPr>
          <p:nvPr>
            <p:ph idx="1"/>
          </p:nvPr>
        </p:nvSpPr>
        <p:spPr>
          <a:xfrm>
            <a:off x="1371599" y="330064"/>
            <a:ext cx="10278443" cy="6430139"/>
          </a:xfrm>
        </p:spPr>
        <p:txBody>
          <a:bodyPr/>
          <a:lstStyle/>
          <a:p>
            <a:endParaRPr lang="en-IN"/>
          </a:p>
          <a:p>
            <a:endParaRPr lang="en-IN"/>
          </a:p>
          <a:p>
            <a:endParaRPr lang="en-IN"/>
          </a:p>
          <a:p>
            <a:endParaRPr lang="en-IN"/>
          </a:p>
          <a:p>
            <a:endParaRPr lang="en-IN"/>
          </a:p>
          <a:p>
            <a:endParaRPr lang="en-IN"/>
          </a:p>
          <a:p>
            <a:endParaRPr lang="en-IN"/>
          </a:p>
          <a:p>
            <a:endParaRPr lang="en-IN"/>
          </a:p>
          <a:p>
            <a:endParaRPr lang="en-IN"/>
          </a:p>
          <a:p>
            <a:pPr marL="0" indent="0">
              <a:buNone/>
            </a:pPr>
            <a:endParaRPr lang="en-IN"/>
          </a:p>
          <a:p>
            <a:r>
              <a:rPr lang="en-IN"/>
              <a:t>Support Vector Machine” (SVM) is a supervised machine learning algorithm that can be used for both classification or regression challenges.</a:t>
            </a:r>
          </a:p>
          <a:p>
            <a:r>
              <a:rPr lang="en-IN"/>
              <a:t>The objective of the support vector machine algorithm is to find a hyperplane in an N-dimensional space(N — the number of features) that distinctly classifies the data points.</a:t>
            </a:r>
            <a:endParaRPr lang="en-US"/>
          </a:p>
        </p:txBody>
      </p:sp>
      <p:pic>
        <p:nvPicPr>
          <p:cNvPr id="4" name="Picture 4">
            <a:extLst>
              <a:ext uri="{FF2B5EF4-FFF2-40B4-BE49-F238E27FC236}">
                <a16:creationId xmlns:a16="http://schemas.microsoft.com/office/drawing/2014/main" id="{8CC5090F-D36A-9B2B-B35C-1E98A2E9AA01}"/>
              </a:ext>
            </a:extLst>
          </p:cNvPr>
          <p:cNvPicPr>
            <a:picLocks noChangeAspect="1"/>
          </p:cNvPicPr>
          <p:nvPr/>
        </p:nvPicPr>
        <p:blipFill>
          <a:blip r:embed="rId2"/>
          <a:stretch>
            <a:fillRect/>
          </a:stretch>
        </p:blipFill>
        <p:spPr>
          <a:xfrm>
            <a:off x="2521256" y="660127"/>
            <a:ext cx="8128000" cy="3610357"/>
          </a:xfrm>
          <a:prstGeom prst="rect">
            <a:avLst/>
          </a:prstGeom>
        </p:spPr>
      </p:pic>
    </p:spTree>
    <p:extLst>
      <p:ext uri="{BB962C8B-B14F-4D97-AF65-F5344CB8AC3E}">
        <p14:creationId xmlns:p14="http://schemas.microsoft.com/office/powerpoint/2010/main" val="21372317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B037-C2F2-DD32-7541-99C011A16C76}"/>
              </a:ext>
            </a:extLst>
          </p:cNvPr>
          <p:cNvSpPr>
            <a:spLocks noGrp="1"/>
          </p:cNvSpPr>
          <p:nvPr>
            <p:ph type="title"/>
          </p:nvPr>
        </p:nvSpPr>
        <p:spPr>
          <a:xfrm>
            <a:off x="1371600" y="685800"/>
            <a:ext cx="9601200" cy="805601"/>
          </a:xfrm>
        </p:spPr>
        <p:txBody>
          <a:bodyPr/>
          <a:lstStyle/>
          <a:p>
            <a:r>
              <a:rPr lang="en-IN" b="1"/>
              <a:t>Data Extraction</a:t>
            </a:r>
            <a:endParaRPr lang="en-US" b="1"/>
          </a:p>
        </p:txBody>
      </p:sp>
      <p:sp>
        <p:nvSpPr>
          <p:cNvPr id="3" name="Content Placeholder 2">
            <a:extLst>
              <a:ext uri="{FF2B5EF4-FFF2-40B4-BE49-F238E27FC236}">
                <a16:creationId xmlns:a16="http://schemas.microsoft.com/office/drawing/2014/main" id="{E4F77896-F4FE-83B8-61B8-1014678B69B2}"/>
              </a:ext>
            </a:extLst>
          </p:cNvPr>
          <p:cNvSpPr>
            <a:spLocks noGrp="1"/>
          </p:cNvSpPr>
          <p:nvPr>
            <p:ph idx="1"/>
          </p:nvPr>
        </p:nvSpPr>
        <p:spPr>
          <a:xfrm>
            <a:off x="1371600" y="1491401"/>
            <a:ext cx="9601200" cy="4877207"/>
          </a:xfrm>
        </p:spPr>
        <p:txBody>
          <a:bodyPr/>
          <a:lstStyle/>
          <a:p>
            <a:r>
              <a:rPr lang="en-IN"/>
              <a:t>Reviews Collected: 4.2k Reviews</a:t>
            </a:r>
          </a:p>
          <a:p>
            <a:pPr marL="0" indent="0">
              <a:buNone/>
            </a:pPr>
            <a:endParaRPr lang="en-US"/>
          </a:p>
        </p:txBody>
      </p:sp>
      <p:pic>
        <p:nvPicPr>
          <p:cNvPr id="5" name="Picture 5">
            <a:extLst>
              <a:ext uri="{FF2B5EF4-FFF2-40B4-BE49-F238E27FC236}">
                <a16:creationId xmlns:a16="http://schemas.microsoft.com/office/drawing/2014/main" id="{1035E307-F960-088E-C34E-2990B04A103D}"/>
              </a:ext>
            </a:extLst>
          </p:cNvPr>
          <p:cNvPicPr>
            <a:picLocks noChangeAspect="1"/>
          </p:cNvPicPr>
          <p:nvPr/>
        </p:nvPicPr>
        <p:blipFill>
          <a:blip r:embed="rId2"/>
          <a:stretch>
            <a:fillRect/>
          </a:stretch>
        </p:blipFill>
        <p:spPr>
          <a:xfrm>
            <a:off x="1946426" y="2202727"/>
            <a:ext cx="9287979" cy="3454555"/>
          </a:xfrm>
          <a:prstGeom prst="rect">
            <a:avLst/>
          </a:prstGeom>
        </p:spPr>
      </p:pic>
    </p:spTree>
    <p:extLst>
      <p:ext uri="{BB962C8B-B14F-4D97-AF65-F5344CB8AC3E}">
        <p14:creationId xmlns:p14="http://schemas.microsoft.com/office/powerpoint/2010/main" val="34868492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EB9F8-95C7-41DE-773C-F54BD03E293B}"/>
              </a:ext>
            </a:extLst>
          </p:cNvPr>
          <p:cNvSpPr>
            <a:spLocks noGrp="1"/>
          </p:cNvSpPr>
          <p:nvPr>
            <p:ph idx="1"/>
          </p:nvPr>
        </p:nvSpPr>
        <p:spPr>
          <a:xfrm>
            <a:off x="1112439" y="305615"/>
            <a:ext cx="10630511" cy="6344567"/>
          </a:xfrm>
        </p:spPr>
        <p:txBody>
          <a:bodyPr/>
          <a:lstStyle/>
          <a:p>
            <a:endParaRPr lang="en-IN"/>
          </a:p>
          <a:p>
            <a:endParaRPr lang="en-IN"/>
          </a:p>
          <a:p>
            <a:endParaRPr lang="en-IN"/>
          </a:p>
          <a:p>
            <a:endParaRPr lang="en-IN"/>
          </a:p>
          <a:p>
            <a:endParaRPr lang="en-IN"/>
          </a:p>
          <a:p>
            <a:endParaRPr lang="en-IN"/>
          </a:p>
          <a:p>
            <a:endParaRPr lang="en-IN"/>
          </a:p>
          <a:p>
            <a:endParaRPr lang="en-IN"/>
          </a:p>
          <a:p>
            <a:endParaRPr lang="en-IN"/>
          </a:p>
          <a:p>
            <a:pPr marL="0" indent="0">
              <a:buNone/>
            </a:pPr>
            <a:endParaRPr lang="en-IN"/>
          </a:p>
          <a:p>
            <a:r>
              <a:rPr lang="en-IN"/>
              <a:t>Naïve Bayes algorithm is a supervised learning algorithm, which is based on Bayes theorem. It is a probabilistic classifier, which means it predicts on the basis of the probability of an object.</a:t>
            </a:r>
          </a:p>
          <a:p>
            <a:r>
              <a:rPr lang="en-IN"/>
              <a:t>Some popular examples of Naïve Bayes Algorithm are spam filtration, Sentimental analysis, and classifying articles.</a:t>
            </a:r>
            <a:endParaRPr lang="en-US"/>
          </a:p>
        </p:txBody>
      </p:sp>
      <p:pic>
        <p:nvPicPr>
          <p:cNvPr id="4" name="Picture 4">
            <a:extLst>
              <a:ext uri="{FF2B5EF4-FFF2-40B4-BE49-F238E27FC236}">
                <a16:creationId xmlns:a16="http://schemas.microsoft.com/office/drawing/2014/main" id="{10DB2682-F013-C200-FFEC-743F685F6D23}"/>
              </a:ext>
            </a:extLst>
          </p:cNvPr>
          <p:cNvPicPr>
            <a:picLocks noChangeAspect="1"/>
          </p:cNvPicPr>
          <p:nvPr/>
        </p:nvPicPr>
        <p:blipFill>
          <a:blip r:embed="rId2"/>
          <a:stretch>
            <a:fillRect/>
          </a:stretch>
        </p:blipFill>
        <p:spPr>
          <a:xfrm>
            <a:off x="2190920" y="826837"/>
            <a:ext cx="8128000" cy="3248388"/>
          </a:xfrm>
          <a:prstGeom prst="rect">
            <a:avLst/>
          </a:prstGeom>
        </p:spPr>
      </p:pic>
    </p:spTree>
    <p:extLst>
      <p:ext uri="{BB962C8B-B14F-4D97-AF65-F5344CB8AC3E}">
        <p14:creationId xmlns:p14="http://schemas.microsoft.com/office/powerpoint/2010/main" val="3432842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B34CC-39D4-C5AD-3732-28145F8F28B7}"/>
              </a:ext>
            </a:extLst>
          </p:cNvPr>
          <p:cNvSpPr>
            <a:spLocks noGrp="1"/>
          </p:cNvSpPr>
          <p:nvPr>
            <p:ph idx="1"/>
          </p:nvPr>
        </p:nvSpPr>
        <p:spPr>
          <a:xfrm>
            <a:off x="1371600" y="403411"/>
            <a:ext cx="10425138" cy="6356791"/>
          </a:xfrm>
        </p:spPr>
        <p:txBody>
          <a:bodyPr>
            <a:normAutofit/>
          </a:bodyPr>
          <a:lstStyle/>
          <a:p>
            <a:endParaRPr lang="en-IN"/>
          </a:p>
          <a:p>
            <a:endParaRPr lang="en-IN"/>
          </a:p>
          <a:p>
            <a:endParaRPr lang="en-IN"/>
          </a:p>
          <a:p>
            <a:endParaRPr lang="en-IN"/>
          </a:p>
          <a:p>
            <a:endParaRPr lang="en-IN"/>
          </a:p>
          <a:p>
            <a:endParaRPr lang="en-IN"/>
          </a:p>
          <a:p>
            <a:endParaRPr lang="en-IN"/>
          </a:p>
          <a:p>
            <a:endParaRPr lang="en-IN"/>
          </a:p>
          <a:p>
            <a:pPr marL="0" indent="0">
              <a:buNone/>
            </a:pPr>
            <a:endParaRPr lang="en-IN"/>
          </a:p>
          <a:p>
            <a:pPr marL="0" indent="0">
              <a:buNone/>
            </a:pPr>
            <a:endParaRPr lang="en-IN"/>
          </a:p>
          <a:p>
            <a:r>
              <a:rPr lang="en-IN"/>
              <a:t>Decision Tree is a Supervised learning technique that can be used for both classification and Regression problems.</a:t>
            </a:r>
          </a:p>
          <a:p>
            <a:r>
              <a:rPr lang="en-IN"/>
              <a:t>It is a tree-structured classifier, where internal nodes represent the features of a dataset, branches represent the decision rules and each leaf node represents the outcome.</a:t>
            </a:r>
            <a:endParaRPr lang="en-US"/>
          </a:p>
        </p:txBody>
      </p:sp>
      <p:pic>
        <p:nvPicPr>
          <p:cNvPr id="4" name="Picture 4">
            <a:extLst>
              <a:ext uri="{FF2B5EF4-FFF2-40B4-BE49-F238E27FC236}">
                <a16:creationId xmlns:a16="http://schemas.microsoft.com/office/drawing/2014/main" id="{94619257-1734-F975-61C3-6BD38DB3FF42}"/>
              </a:ext>
            </a:extLst>
          </p:cNvPr>
          <p:cNvPicPr>
            <a:picLocks noChangeAspect="1"/>
          </p:cNvPicPr>
          <p:nvPr/>
        </p:nvPicPr>
        <p:blipFill>
          <a:blip r:embed="rId2"/>
          <a:stretch>
            <a:fillRect/>
          </a:stretch>
        </p:blipFill>
        <p:spPr>
          <a:xfrm>
            <a:off x="2520169" y="562332"/>
            <a:ext cx="8128000" cy="3630135"/>
          </a:xfrm>
          <a:prstGeom prst="rect">
            <a:avLst/>
          </a:prstGeom>
        </p:spPr>
      </p:pic>
    </p:spTree>
    <p:extLst>
      <p:ext uri="{BB962C8B-B14F-4D97-AF65-F5344CB8AC3E}">
        <p14:creationId xmlns:p14="http://schemas.microsoft.com/office/powerpoint/2010/main" val="9277603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F935F-6E14-D187-DFB7-8CEEEEA0B69A}"/>
              </a:ext>
            </a:extLst>
          </p:cNvPr>
          <p:cNvSpPr>
            <a:spLocks noGrp="1"/>
          </p:cNvSpPr>
          <p:nvPr>
            <p:ph idx="1"/>
          </p:nvPr>
        </p:nvSpPr>
        <p:spPr>
          <a:xfrm>
            <a:off x="1090435" y="299502"/>
            <a:ext cx="10632956" cy="6258995"/>
          </a:xfrm>
        </p:spPr>
        <p:txBody>
          <a:bodyPr/>
          <a:lstStyle/>
          <a:p>
            <a:endParaRPr lang="en-IN"/>
          </a:p>
          <a:p>
            <a:endParaRPr lang="en-IN"/>
          </a:p>
          <a:p>
            <a:endParaRPr lang="en-IN"/>
          </a:p>
          <a:p>
            <a:endParaRPr lang="en-IN"/>
          </a:p>
          <a:p>
            <a:endParaRPr lang="en-IN"/>
          </a:p>
          <a:p>
            <a:endParaRPr lang="en-IN"/>
          </a:p>
          <a:p>
            <a:endParaRPr lang="en-IN"/>
          </a:p>
          <a:p>
            <a:endParaRPr lang="en-IN"/>
          </a:p>
          <a:p>
            <a:endParaRPr lang="en-IN"/>
          </a:p>
          <a:p>
            <a:endParaRPr lang="en-IN"/>
          </a:p>
          <a:p>
            <a:r>
              <a:rPr lang="en-IN"/>
              <a:t>Random forest is a Supervised Machine Learning Algorithm that is used widely in Classification and Regression problems. It builds decision trees on different samples and takes their majority vote for classification and average in case of regression.</a:t>
            </a:r>
            <a:endParaRPr lang="en-US"/>
          </a:p>
        </p:txBody>
      </p:sp>
      <p:pic>
        <p:nvPicPr>
          <p:cNvPr id="4" name="Picture 4">
            <a:extLst>
              <a:ext uri="{FF2B5EF4-FFF2-40B4-BE49-F238E27FC236}">
                <a16:creationId xmlns:a16="http://schemas.microsoft.com/office/drawing/2014/main" id="{9508D1B6-664E-6491-DFE9-D5A6ADDF32C2}"/>
              </a:ext>
            </a:extLst>
          </p:cNvPr>
          <p:cNvPicPr>
            <a:picLocks noChangeAspect="1"/>
          </p:cNvPicPr>
          <p:nvPr/>
        </p:nvPicPr>
        <p:blipFill>
          <a:blip r:embed="rId2"/>
          <a:stretch>
            <a:fillRect/>
          </a:stretch>
        </p:blipFill>
        <p:spPr>
          <a:xfrm>
            <a:off x="2032000" y="722427"/>
            <a:ext cx="8128000" cy="3555006"/>
          </a:xfrm>
          <a:prstGeom prst="rect">
            <a:avLst/>
          </a:prstGeom>
        </p:spPr>
      </p:pic>
    </p:spTree>
    <p:extLst>
      <p:ext uri="{BB962C8B-B14F-4D97-AF65-F5344CB8AC3E}">
        <p14:creationId xmlns:p14="http://schemas.microsoft.com/office/powerpoint/2010/main" val="37549992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BB9E9-071D-FB1F-45E2-2CA4A2094D94}"/>
              </a:ext>
            </a:extLst>
          </p:cNvPr>
          <p:cNvSpPr>
            <a:spLocks noGrp="1"/>
          </p:cNvSpPr>
          <p:nvPr>
            <p:ph idx="1"/>
          </p:nvPr>
        </p:nvSpPr>
        <p:spPr>
          <a:xfrm>
            <a:off x="1371599" y="452309"/>
            <a:ext cx="10327341" cy="6063401"/>
          </a:xfrm>
        </p:spPr>
        <p:txBody>
          <a:bodyPr>
            <a:normAutofit lnSpcReduction="10000"/>
          </a:bodyPr>
          <a:lstStyle/>
          <a:p>
            <a:endParaRPr lang="en-IN"/>
          </a:p>
          <a:p>
            <a:endParaRPr lang="en-IN"/>
          </a:p>
          <a:p>
            <a:endParaRPr lang="en-IN"/>
          </a:p>
          <a:p>
            <a:endParaRPr lang="en-IN"/>
          </a:p>
          <a:p>
            <a:endParaRPr lang="en-IN"/>
          </a:p>
          <a:p>
            <a:endParaRPr lang="en-IN"/>
          </a:p>
          <a:p>
            <a:endParaRPr lang="en-IN"/>
          </a:p>
          <a:p>
            <a:endParaRPr lang="en-IN"/>
          </a:p>
          <a:p>
            <a:endParaRPr lang="en-IN"/>
          </a:p>
          <a:p>
            <a:endParaRPr lang="en-IN"/>
          </a:p>
          <a:p>
            <a:r>
              <a:rPr lang="en-IN"/>
              <a:t>Gradient Boosting is a popular boosting algorithm. In gradient boosting, each predictor corrects its predecessor’s error it is generally used when we want to decrease the Bias error.</a:t>
            </a:r>
          </a:p>
          <a:p>
            <a:r>
              <a:rPr lang="en-IN"/>
              <a:t>It relies on the intuition that the best possible next model, when combined with previous models, minimizes the overall prediction error.</a:t>
            </a:r>
            <a:endParaRPr lang="en-US"/>
          </a:p>
        </p:txBody>
      </p:sp>
      <p:pic>
        <p:nvPicPr>
          <p:cNvPr id="4" name="Picture 4">
            <a:extLst>
              <a:ext uri="{FF2B5EF4-FFF2-40B4-BE49-F238E27FC236}">
                <a16:creationId xmlns:a16="http://schemas.microsoft.com/office/drawing/2014/main" id="{3F8CE9FD-704E-DC93-D412-DD2DAB8AD1E2}"/>
              </a:ext>
            </a:extLst>
          </p:cNvPr>
          <p:cNvPicPr>
            <a:picLocks noChangeAspect="1"/>
          </p:cNvPicPr>
          <p:nvPr/>
        </p:nvPicPr>
        <p:blipFill>
          <a:blip r:embed="rId2"/>
          <a:stretch>
            <a:fillRect/>
          </a:stretch>
        </p:blipFill>
        <p:spPr>
          <a:xfrm>
            <a:off x="2032000" y="766079"/>
            <a:ext cx="8128000" cy="3198761"/>
          </a:xfrm>
          <a:prstGeom prst="rect">
            <a:avLst/>
          </a:prstGeom>
        </p:spPr>
      </p:pic>
    </p:spTree>
    <p:extLst>
      <p:ext uri="{BB962C8B-B14F-4D97-AF65-F5344CB8AC3E}">
        <p14:creationId xmlns:p14="http://schemas.microsoft.com/office/powerpoint/2010/main" val="1893654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10DB5196-DC8A-C183-CA1A-70B222469D0F}"/>
              </a:ext>
            </a:extLst>
          </p:cNvPr>
          <p:cNvGraphicFramePr/>
          <p:nvPr>
            <p:extLst>
              <p:ext uri="{D42A27DB-BD31-4B8C-83A1-F6EECF244321}">
                <p14:modId xmlns:p14="http://schemas.microsoft.com/office/powerpoint/2010/main" val="1507065949"/>
              </p:ext>
            </p:extLst>
          </p:nvPr>
        </p:nvGraphicFramePr>
        <p:xfrm>
          <a:off x="1576974" y="537882"/>
          <a:ext cx="10293112" cy="5953382"/>
        </p:xfrm>
        <a:graphic>
          <a:graphicData uri="http://schemas.openxmlformats.org/drawingml/2006/table">
            <a:tbl>
              <a:tblPr firstRow="1" firstCol="1" bandRow="1">
                <a:tableStyleId>{5C22544A-7EE6-4342-B048-85BDC9FD1C3A}</a:tableStyleId>
              </a:tblPr>
              <a:tblGrid>
                <a:gridCol w="3430124">
                  <a:extLst>
                    <a:ext uri="{9D8B030D-6E8A-4147-A177-3AD203B41FA5}">
                      <a16:colId xmlns:a16="http://schemas.microsoft.com/office/drawing/2014/main" val="1433107444"/>
                    </a:ext>
                  </a:extLst>
                </a:gridCol>
                <a:gridCol w="1715747">
                  <a:extLst>
                    <a:ext uri="{9D8B030D-6E8A-4147-A177-3AD203B41FA5}">
                      <a16:colId xmlns:a16="http://schemas.microsoft.com/office/drawing/2014/main" val="1691496054"/>
                    </a:ext>
                  </a:extLst>
                </a:gridCol>
                <a:gridCol w="1715747">
                  <a:extLst>
                    <a:ext uri="{9D8B030D-6E8A-4147-A177-3AD203B41FA5}">
                      <a16:colId xmlns:a16="http://schemas.microsoft.com/office/drawing/2014/main" val="4180835076"/>
                    </a:ext>
                  </a:extLst>
                </a:gridCol>
                <a:gridCol w="1715747">
                  <a:extLst>
                    <a:ext uri="{9D8B030D-6E8A-4147-A177-3AD203B41FA5}">
                      <a16:colId xmlns:a16="http://schemas.microsoft.com/office/drawing/2014/main" val="3300243915"/>
                    </a:ext>
                  </a:extLst>
                </a:gridCol>
                <a:gridCol w="1715747">
                  <a:extLst>
                    <a:ext uri="{9D8B030D-6E8A-4147-A177-3AD203B41FA5}">
                      <a16:colId xmlns:a16="http://schemas.microsoft.com/office/drawing/2014/main" val="4032861497"/>
                    </a:ext>
                  </a:extLst>
                </a:gridCol>
              </a:tblGrid>
              <a:tr h="744207">
                <a:tc rowSpan="2">
                  <a:txBody>
                    <a:bodyPr/>
                    <a:lstStyle/>
                    <a:p>
                      <a:pPr algn="ctr">
                        <a:lnSpc>
                          <a:spcPct val="107000"/>
                        </a:lnSpc>
                        <a:spcAft>
                          <a:spcPts val="800"/>
                        </a:spcAft>
                      </a:pPr>
                      <a:r>
                        <a:rPr lang="en-IN" sz="2000">
                          <a:effectLst/>
                        </a:rPr>
                        <a:t>Model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IN" sz="2000" b="1">
                          <a:effectLst/>
                        </a:rPr>
                        <a:t>Training Data</a:t>
                      </a:r>
                      <a:endParaRPr lang="en-IN" sz="2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lnSpc>
                          <a:spcPct val="107000"/>
                        </a:lnSpc>
                        <a:spcAft>
                          <a:spcPts val="800"/>
                        </a:spcAft>
                      </a:pPr>
                      <a:r>
                        <a:rPr lang="en-IN" sz="2000">
                          <a:effectLst/>
                        </a:rPr>
                        <a:t>Testing Data</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16348324"/>
                  </a:ext>
                </a:extLst>
              </a:tr>
              <a:tr h="743933">
                <a:tc vMerge="1">
                  <a:txBody>
                    <a:bodyPr/>
                    <a:lstStyle/>
                    <a:p>
                      <a:endParaRPr lang="en-US"/>
                    </a:p>
                  </a:txBody>
                  <a:tcPr/>
                </a:tc>
                <a:tc>
                  <a:txBody>
                    <a:bodyPr/>
                    <a:lstStyle/>
                    <a:p>
                      <a:pPr algn="ctr">
                        <a:lnSpc>
                          <a:spcPct val="107000"/>
                        </a:lnSpc>
                        <a:spcAft>
                          <a:spcPts val="800"/>
                        </a:spcAft>
                      </a:pPr>
                      <a:r>
                        <a:rPr lang="en-IN" sz="2000">
                          <a:effectLst/>
                        </a:rPr>
                        <a:t>F1-Score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Accuracy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F1-Score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Accuracy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7116814"/>
                  </a:ext>
                </a:extLst>
              </a:tr>
              <a:tr h="744207">
                <a:tc>
                  <a:txBody>
                    <a:bodyPr/>
                    <a:lstStyle/>
                    <a:p>
                      <a:pPr algn="ctr">
                        <a:lnSpc>
                          <a:spcPct val="107000"/>
                        </a:lnSpc>
                        <a:spcAft>
                          <a:spcPts val="800"/>
                        </a:spcAft>
                      </a:pPr>
                      <a:r>
                        <a:rPr lang="en-IN" sz="2000">
                          <a:effectLst/>
                        </a:rPr>
                        <a:t>Logistic Regression</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0.9757</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0.9757</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0.9550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0.9551</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4567524"/>
                  </a:ext>
                </a:extLst>
              </a:tr>
              <a:tr h="744207">
                <a:tc>
                  <a:txBody>
                    <a:bodyPr/>
                    <a:lstStyle/>
                    <a:p>
                      <a:pPr algn="ctr">
                        <a:lnSpc>
                          <a:spcPct val="107000"/>
                        </a:lnSpc>
                        <a:spcAft>
                          <a:spcPts val="800"/>
                        </a:spcAft>
                      </a:pPr>
                      <a:r>
                        <a:rPr lang="en-IN" sz="2000">
                          <a:effectLst/>
                        </a:rPr>
                        <a:t>SVM</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0.9998</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0.9998</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0.9876</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0.9875</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9923009"/>
                  </a:ext>
                </a:extLst>
              </a:tr>
              <a:tr h="744207">
                <a:tc>
                  <a:txBody>
                    <a:bodyPr/>
                    <a:lstStyle/>
                    <a:p>
                      <a:pPr algn="ctr">
                        <a:lnSpc>
                          <a:spcPct val="107000"/>
                        </a:lnSpc>
                        <a:spcAft>
                          <a:spcPts val="800"/>
                        </a:spcAft>
                      </a:pPr>
                      <a:r>
                        <a:rPr lang="en-IN" sz="2000">
                          <a:effectLst/>
                        </a:rPr>
                        <a:t>Naïve Bayes</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0.8775</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0.8784</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0.8504</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0.8549</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6181912"/>
                  </a:ext>
                </a:extLst>
              </a:tr>
              <a:tr h="744207">
                <a:tc>
                  <a:txBody>
                    <a:bodyPr/>
                    <a:lstStyle/>
                    <a:p>
                      <a:pPr algn="ctr">
                        <a:lnSpc>
                          <a:spcPct val="107000"/>
                        </a:lnSpc>
                        <a:spcAft>
                          <a:spcPts val="800"/>
                        </a:spcAft>
                      </a:pPr>
                      <a:r>
                        <a:rPr lang="en-IN" sz="2000">
                          <a:effectLst/>
                        </a:rPr>
                        <a:t>Decision Tree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1.0000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1.0000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0.9495</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0.9497</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1300220"/>
                  </a:ext>
                </a:extLst>
              </a:tr>
              <a:tr h="744207">
                <a:tc>
                  <a:txBody>
                    <a:bodyPr/>
                    <a:lstStyle/>
                    <a:p>
                      <a:pPr algn="ctr">
                        <a:lnSpc>
                          <a:spcPct val="107000"/>
                        </a:lnSpc>
                        <a:spcAft>
                          <a:spcPts val="800"/>
                        </a:spcAft>
                      </a:pPr>
                      <a:r>
                        <a:rPr lang="en-IN" sz="2000">
                          <a:effectLst/>
                        </a:rPr>
                        <a:t>Random Forest</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1.0000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1.0000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0.9811</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0.9810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4929076"/>
                  </a:ext>
                </a:extLst>
              </a:tr>
              <a:tr h="744207">
                <a:tc>
                  <a:txBody>
                    <a:bodyPr/>
                    <a:lstStyle/>
                    <a:p>
                      <a:pPr algn="ctr">
                        <a:lnSpc>
                          <a:spcPct val="107000"/>
                        </a:lnSpc>
                        <a:spcAft>
                          <a:spcPts val="800"/>
                        </a:spcAft>
                      </a:pPr>
                      <a:r>
                        <a:rPr lang="en-IN" sz="2000">
                          <a:effectLst/>
                        </a:rPr>
                        <a:t>Gradient Boosting</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0.9397</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0.9394</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0.9335</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0.9332</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9341737"/>
                  </a:ext>
                </a:extLst>
              </a:tr>
            </a:tbl>
          </a:graphicData>
        </a:graphic>
      </p:graphicFrame>
    </p:spTree>
    <p:extLst>
      <p:ext uri="{BB962C8B-B14F-4D97-AF65-F5344CB8AC3E}">
        <p14:creationId xmlns:p14="http://schemas.microsoft.com/office/powerpoint/2010/main" val="585700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DB82-AF25-E6B9-9105-C26E991C829E}"/>
              </a:ext>
            </a:extLst>
          </p:cNvPr>
          <p:cNvSpPr>
            <a:spLocks noGrp="1"/>
          </p:cNvSpPr>
          <p:nvPr>
            <p:ph type="title"/>
          </p:nvPr>
        </p:nvSpPr>
        <p:spPr/>
        <p:txBody>
          <a:bodyPr/>
          <a:lstStyle/>
          <a:p>
            <a:r>
              <a:rPr lang="en-IN" b="1"/>
              <a:t>Conclusion</a:t>
            </a:r>
            <a:endParaRPr lang="en-US" b="1"/>
          </a:p>
        </p:txBody>
      </p:sp>
      <p:pic>
        <p:nvPicPr>
          <p:cNvPr id="4" name="Picture 4">
            <a:extLst>
              <a:ext uri="{FF2B5EF4-FFF2-40B4-BE49-F238E27FC236}">
                <a16:creationId xmlns:a16="http://schemas.microsoft.com/office/drawing/2014/main" id="{E70D788F-8A9A-F829-8941-B1D895A7A1D1}"/>
              </a:ext>
            </a:extLst>
          </p:cNvPr>
          <p:cNvPicPr>
            <a:picLocks noGrp="1" noChangeAspect="1"/>
          </p:cNvPicPr>
          <p:nvPr>
            <p:ph idx="1"/>
          </p:nvPr>
        </p:nvPicPr>
        <p:blipFill>
          <a:blip r:embed="rId2"/>
          <a:stretch>
            <a:fillRect/>
          </a:stretch>
        </p:blipFill>
        <p:spPr>
          <a:xfrm>
            <a:off x="1628316" y="2379518"/>
            <a:ext cx="9601200" cy="3549412"/>
          </a:xfrm>
        </p:spPr>
      </p:pic>
    </p:spTree>
    <p:extLst>
      <p:ext uri="{BB962C8B-B14F-4D97-AF65-F5344CB8AC3E}">
        <p14:creationId xmlns:p14="http://schemas.microsoft.com/office/powerpoint/2010/main" val="25235206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68DE-5FE0-B72F-A2C3-95BC7AF9B638}"/>
              </a:ext>
            </a:extLst>
          </p:cNvPr>
          <p:cNvSpPr>
            <a:spLocks noGrp="1"/>
          </p:cNvSpPr>
          <p:nvPr>
            <p:ph type="title"/>
          </p:nvPr>
        </p:nvSpPr>
        <p:spPr/>
        <p:txBody>
          <a:bodyPr/>
          <a:lstStyle/>
          <a:p>
            <a:r>
              <a:rPr lang="en-IN" b="1"/>
              <a:t>Model Deployment</a:t>
            </a:r>
            <a:endParaRPr lang="en-US" b="1"/>
          </a:p>
        </p:txBody>
      </p:sp>
      <p:pic>
        <p:nvPicPr>
          <p:cNvPr id="4" name="Picture 4">
            <a:extLst>
              <a:ext uri="{FF2B5EF4-FFF2-40B4-BE49-F238E27FC236}">
                <a16:creationId xmlns:a16="http://schemas.microsoft.com/office/drawing/2014/main" id="{A4699971-FFAB-8B44-2DC0-E1CBF34D32D4}"/>
              </a:ext>
            </a:extLst>
          </p:cNvPr>
          <p:cNvPicPr>
            <a:picLocks noGrp="1" noChangeAspect="1"/>
          </p:cNvPicPr>
          <p:nvPr>
            <p:ph idx="1"/>
          </p:nvPr>
        </p:nvPicPr>
        <p:blipFill>
          <a:blip r:embed="rId2"/>
          <a:stretch>
            <a:fillRect/>
          </a:stretch>
        </p:blipFill>
        <p:spPr>
          <a:xfrm>
            <a:off x="2483247" y="2171701"/>
            <a:ext cx="7919888" cy="4089880"/>
          </a:xfrm>
        </p:spPr>
      </p:pic>
    </p:spTree>
    <p:extLst>
      <p:ext uri="{BB962C8B-B14F-4D97-AF65-F5344CB8AC3E}">
        <p14:creationId xmlns:p14="http://schemas.microsoft.com/office/powerpoint/2010/main" val="38284479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30E3-0A5C-9E9D-2965-978FE1FB7E61}"/>
              </a:ext>
            </a:extLst>
          </p:cNvPr>
          <p:cNvSpPr>
            <a:spLocks noGrp="1"/>
          </p:cNvSpPr>
          <p:nvPr>
            <p:ph type="ctrTitle"/>
          </p:nvPr>
        </p:nvSpPr>
        <p:spPr/>
        <p:txBody>
          <a:bodyPr/>
          <a:lstStyle/>
          <a:p>
            <a:r>
              <a:rPr lang="en-IN" b="1"/>
              <a:t>Thank you</a:t>
            </a:r>
            <a:endParaRPr lang="en-US" b="1"/>
          </a:p>
        </p:txBody>
      </p:sp>
    </p:spTree>
    <p:extLst>
      <p:ext uri="{BB962C8B-B14F-4D97-AF65-F5344CB8AC3E}">
        <p14:creationId xmlns:p14="http://schemas.microsoft.com/office/powerpoint/2010/main" val="30535443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D093-D49B-6F42-55AA-74C5DE573F09}"/>
              </a:ext>
            </a:extLst>
          </p:cNvPr>
          <p:cNvSpPr>
            <a:spLocks noGrp="1"/>
          </p:cNvSpPr>
          <p:nvPr>
            <p:ph type="title"/>
          </p:nvPr>
        </p:nvSpPr>
        <p:spPr/>
        <p:txBody>
          <a:bodyPr/>
          <a:lstStyle/>
          <a:p>
            <a:r>
              <a:rPr lang="en-IN" b="1"/>
              <a:t>Analysis of Ratings given by Customers</a:t>
            </a:r>
            <a:endParaRPr lang="en-US" b="1"/>
          </a:p>
        </p:txBody>
      </p:sp>
      <p:graphicFrame>
        <p:nvGraphicFramePr>
          <p:cNvPr id="4" name="Table 4">
            <a:extLst>
              <a:ext uri="{FF2B5EF4-FFF2-40B4-BE49-F238E27FC236}">
                <a16:creationId xmlns:a16="http://schemas.microsoft.com/office/drawing/2014/main" id="{B228D1B4-4339-FB0A-992E-8C9E8A3B2080}"/>
              </a:ext>
            </a:extLst>
          </p:cNvPr>
          <p:cNvGraphicFramePr>
            <a:graphicFrameLocks noGrp="1"/>
          </p:cNvGraphicFramePr>
          <p:nvPr>
            <p:ph idx="1"/>
            <p:extLst>
              <p:ext uri="{D42A27DB-BD31-4B8C-83A1-F6EECF244321}">
                <p14:modId xmlns:p14="http://schemas.microsoft.com/office/powerpoint/2010/main" val="1692859794"/>
              </p:ext>
            </p:extLst>
          </p:nvPr>
        </p:nvGraphicFramePr>
        <p:xfrm>
          <a:off x="1371599" y="2286000"/>
          <a:ext cx="5743118" cy="2225040"/>
        </p:xfrm>
        <a:graphic>
          <a:graphicData uri="http://schemas.openxmlformats.org/drawingml/2006/table">
            <a:tbl>
              <a:tblPr firstRow="1" bandRow="1">
                <a:tableStyleId>{5C22544A-7EE6-4342-B048-85BDC9FD1C3A}</a:tableStyleId>
              </a:tblPr>
              <a:tblGrid>
                <a:gridCol w="2871559">
                  <a:extLst>
                    <a:ext uri="{9D8B030D-6E8A-4147-A177-3AD203B41FA5}">
                      <a16:colId xmlns:a16="http://schemas.microsoft.com/office/drawing/2014/main" val="1149185634"/>
                    </a:ext>
                  </a:extLst>
                </a:gridCol>
                <a:gridCol w="2871559">
                  <a:extLst>
                    <a:ext uri="{9D8B030D-6E8A-4147-A177-3AD203B41FA5}">
                      <a16:colId xmlns:a16="http://schemas.microsoft.com/office/drawing/2014/main" val="4144596147"/>
                    </a:ext>
                  </a:extLst>
                </a:gridCol>
              </a:tblGrid>
              <a:tr h="370840">
                <a:tc>
                  <a:txBody>
                    <a:bodyPr/>
                    <a:lstStyle/>
                    <a:p>
                      <a:r>
                        <a:rPr lang="en-IN"/>
                        <a:t>Ratings</a:t>
                      </a:r>
                      <a:endParaRPr lang="en-US"/>
                    </a:p>
                  </a:txBody>
                  <a:tcPr/>
                </a:tc>
                <a:tc>
                  <a:txBody>
                    <a:bodyPr/>
                    <a:lstStyle/>
                    <a:p>
                      <a:r>
                        <a:rPr lang="en-IN"/>
                        <a:t>No. of Customers</a:t>
                      </a:r>
                      <a:endParaRPr lang="en-US"/>
                    </a:p>
                  </a:txBody>
                  <a:tcPr/>
                </a:tc>
                <a:extLst>
                  <a:ext uri="{0D108BD9-81ED-4DB2-BD59-A6C34878D82A}">
                    <a16:rowId xmlns:a16="http://schemas.microsoft.com/office/drawing/2014/main" val="2255774136"/>
                  </a:ext>
                </a:extLst>
              </a:tr>
              <a:tr h="370840">
                <a:tc>
                  <a:txBody>
                    <a:bodyPr/>
                    <a:lstStyle/>
                    <a:p>
                      <a:r>
                        <a:rPr lang="en-IN"/>
                        <a:t>5</a:t>
                      </a:r>
                      <a:endParaRPr lang="en-US"/>
                    </a:p>
                  </a:txBody>
                  <a:tcPr/>
                </a:tc>
                <a:tc>
                  <a:txBody>
                    <a:bodyPr/>
                    <a:lstStyle/>
                    <a:p>
                      <a:r>
                        <a:rPr lang="en-IN"/>
                        <a:t>2361</a:t>
                      </a:r>
                      <a:endParaRPr lang="en-US"/>
                    </a:p>
                  </a:txBody>
                  <a:tcPr/>
                </a:tc>
                <a:extLst>
                  <a:ext uri="{0D108BD9-81ED-4DB2-BD59-A6C34878D82A}">
                    <a16:rowId xmlns:a16="http://schemas.microsoft.com/office/drawing/2014/main" val="2050416279"/>
                  </a:ext>
                </a:extLst>
              </a:tr>
              <a:tr h="370840">
                <a:tc>
                  <a:txBody>
                    <a:bodyPr/>
                    <a:lstStyle/>
                    <a:p>
                      <a:r>
                        <a:rPr lang="en-IN"/>
                        <a:t>4</a:t>
                      </a:r>
                      <a:endParaRPr lang="en-US"/>
                    </a:p>
                  </a:txBody>
                  <a:tcPr/>
                </a:tc>
                <a:tc>
                  <a:txBody>
                    <a:bodyPr/>
                    <a:lstStyle/>
                    <a:p>
                      <a:r>
                        <a:rPr lang="en-IN"/>
                        <a:t>759</a:t>
                      </a:r>
                      <a:endParaRPr lang="en-US"/>
                    </a:p>
                  </a:txBody>
                  <a:tcPr/>
                </a:tc>
                <a:extLst>
                  <a:ext uri="{0D108BD9-81ED-4DB2-BD59-A6C34878D82A}">
                    <a16:rowId xmlns:a16="http://schemas.microsoft.com/office/drawing/2014/main" val="3711730229"/>
                  </a:ext>
                </a:extLst>
              </a:tr>
              <a:tr h="370840">
                <a:tc>
                  <a:txBody>
                    <a:bodyPr/>
                    <a:lstStyle/>
                    <a:p>
                      <a:r>
                        <a:rPr lang="en-IN"/>
                        <a:t>3</a:t>
                      </a:r>
                      <a:endParaRPr lang="en-US"/>
                    </a:p>
                  </a:txBody>
                  <a:tcPr/>
                </a:tc>
                <a:tc>
                  <a:txBody>
                    <a:bodyPr/>
                    <a:lstStyle/>
                    <a:p>
                      <a:r>
                        <a:rPr lang="en-IN"/>
                        <a:t>572</a:t>
                      </a:r>
                      <a:endParaRPr lang="en-US"/>
                    </a:p>
                  </a:txBody>
                  <a:tcPr/>
                </a:tc>
                <a:extLst>
                  <a:ext uri="{0D108BD9-81ED-4DB2-BD59-A6C34878D82A}">
                    <a16:rowId xmlns:a16="http://schemas.microsoft.com/office/drawing/2014/main" val="1363147141"/>
                  </a:ext>
                </a:extLst>
              </a:tr>
              <a:tr h="370840">
                <a:tc>
                  <a:txBody>
                    <a:bodyPr/>
                    <a:lstStyle/>
                    <a:p>
                      <a:r>
                        <a:rPr lang="en-IN"/>
                        <a:t>2</a:t>
                      </a:r>
                      <a:endParaRPr lang="en-US"/>
                    </a:p>
                  </a:txBody>
                  <a:tcPr/>
                </a:tc>
                <a:tc>
                  <a:txBody>
                    <a:bodyPr/>
                    <a:lstStyle/>
                    <a:p>
                      <a:r>
                        <a:rPr lang="en-IN"/>
                        <a:t>375</a:t>
                      </a:r>
                      <a:endParaRPr lang="en-US"/>
                    </a:p>
                  </a:txBody>
                  <a:tcPr/>
                </a:tc>
                <a:extLst>
                  <a:ext uri="{0D108BD9-81ED-4DB2-BD59-A6C34878D82A}">
                    <a16:rowId xmlns:a16="http://schemas.microsoft.com/office/drawing/2014/main" val="2821676829"/>
                  </a:ext>
                </a:extLst>
              </a:tr>
              <a:tr h="370840">
                <a:tc>
                  <a:txBody>
                    <a:bodyPr/>
                    <a:lstStyle/>
                    <a:p>
                      <a:r>
                        <a:rPr lang="en-IN"/>
                        <a:t>1</a:t>
                      </a:r>
                      <a:endParaRPr lang="en-US"/>
                    </a:p>
                  </a:txBody>
                  <a:tcPr/>
                </a:tc>
                <a:tc>
                  <a:txBody>
                    <a:bodyPr/>
                    <a:lstStyle/>
                    <a:p>
                      <a:r>
                        <a:rPr lang="en-IN"/>
                        <a:t>223</a:t>
                      </a:r>
                      <a:endParaRPr lang="en-US"/>
                    </a:p>
                  </a:txBody>
                  <a:tcPr/>
                </a:tc>
                <a:extLst>
                  <a:ext uri="{0D108BD9-81ED-4DB2-BD59-A6C34878D82A}">
                    <a16:rowId xmlns:a16="http://schemas.microsoft.com/office/drawing/2014/main" val="432036438"/>
                  </a:ext>
                </a:extLst>
              </a:tr>
            </a:tbl>
          </a:graphicData>
        </a:graphic>
      </p:graphicFrame>
    </p:spTree>
    <p:extLst>
      <p:ext uri="{BB962C8B-B14F-4D97-AF65-F5344CB8AC3E}">
        <p14:creationId xmlns:p14="http://schemas.microsoft.com/office/powerpoint/2010/main" val="16774325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B8D9835-67BD-72BF-0046-15929FEA292C}"/>
              </a:ext>
            </a:extLst>
          </p:cNvPr>
          <p:cNvPicPr>
            <a:picLocks noGrp="1" noChangeAspect="1"/>
          </p:cNvPicPr>
          <p:nvPr>
            <p:ph idx="1"/>
          </p:nvPr>
        </p:nvPicPr>
        <p:blipFill>
          <a:blip r:embed="rId2"/>
          <a:stretch>
            <a:fillRect/>
          </a:stretch>
        </p:blipFill>
        <p:spPr>
          <a:xfrm>
            <a:off x="1909245" y="1003588"/>
            <a:ext cx="9410733" cy="4850823"/>
          </a:xfrm>
        </p:spPr>
      </p:pic>
    </p:spTree>
    <p:extLst>
      <p:ext uri="{BB962C8B-B14F-4D97-AF65-F5344CB8AC3E}">
        <p14:creationId xmlns:p14="http://schemas.microsoft.com/office/powerpoint/2010/main" val="21286218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8E56-5804-F7FC-0B9F-C3AC1366B36C}"/>
              </a:ext>
            </a:extLst>
          </p:cNvPr>
          <p:cNvSpPr>
            <a:spLocks noGrp="1"/>
          </p:cNvSpPr>
          <p:nvPr>
            <p:ph type="title"/>
          </p:nvPr>
        </p:nvSpPr>
        <p:spPr>
          <a:xfrm>
            <a:off x="1371600" y="685800"/>
            <a:ext cx="9601200" cy="915622"/>
          </a:xfrm>
        </p:spPr>
        <p:txBody>
          <a:bodyPr/>
          <a:lstStyle/>
          <a:p>
            <a:r>
              <a:rPr lang="en-IN" b="1"/>
              <a:t>Exploratory Data Analysis</a:t>
            </a:r>
            <a:endParaRPr lang="en-US" b="1"/>
          </a:p>
        </p:txBody>
      </p:sp>
      <p:sp>
        <p:nvSpPr>
          <p:cNvPr id="3" name="Content Placeholder 2">
            <a:extLst>
              <a:ext uri="{FF2B5EF4-FFF2-40B4-BE49-F238E27FC236}">
                <a16:creationId xmlns:a16="http://schemas.microsoft.com/office/drawing/2014/main" id="{50EC1117-7889-5A3A-E8CC-39019F18057F}"/>
              </a:ext>
            </a:extLst>
          </p:cNvPr>
          <p:cNvSpPr>
            <a:spLocks noGrp="1"/>
          </p:cNvSpPr>
          <p:nvPr>
            <p:ph idx="1"/>
          </p:nvPr>
        </p:nvSpPr>
        <p:spPr>
          <a:xfrm>
            <a:off x="1579417" y="1564748"/>
            <a:ext cx="10351791" cy="4938738"/>
          </a:xfrm>
        </p:spPr>
        <p:txBody>
          <a:bodyPr/>
          <a:lstStyle/>
          <a:p>
            <a:r>
              <a:rPr lang="en-IN"/>
              <a:t>Shape: The data frame contains 4112 rows and 6 columns.</a:t>
            </a:r>
          </a:p>
          <a:p>
            <a:r>
              <a:rPr lang="en-IN"/>
              <a:t>Duplicated values: Data frame contains 149 duplicated values.</a:t>
            </a:r>
          </a:p>
          <a:p>
            <a:r>
              <a:rPr lang="en-IN"/>
              <a:t>Null values: The </a:t>
            </a:r>
            <a:r>
              <a:rPr lang="en-IN" u="sng"/>
              <a:t>body</a:t>
            </a:r>
            <a:r>
              <a:rPr lang="en-IN"/>
              <a:t> column In the data frame contains 29 null values</a:t>
            </a:r>
            <a:endParaRPr lang="en-US" u="sng"/>
          </a:p>
        </p:txBody>
      </p:sp>
      <p:pic>
        <p:nvPicPr>
          <p:cNvPr id="4" name="Picture 4">
            <a:extLst>
              <a:ext uri="{FF2B5EF4-FFF2-40B4-BE49-F238E27FC236}">
                <a16:creationId xmlns:a16="http://schemas.microsoft.com/office/drawing/2014/main" id="{5B1B63DC-5DA0-1CA8-C515-3A02CB7F0D7E}"/>
              </a:ext>
            </a:extLst>
          </p:cNvPr>
          <p:cNvPicPr>
            <a:picLocks noChangeAspect="1"/>
          </p:cNvPicPr>
          <p:nvPr/>
        </p:nvPicPr>
        <p:blipFill>
          <a:blip r:embed="rId2"/>
          <a:stretch>
            <a:fillRect/>
          </a:stretch>
        </p:blipFill>
        <p:spPr>
          <a:xfrm>
            <a:off x="1579417" y="3163456"/>
            <a:ext cx="10156198" cy="3008744"/>
          </a:xfrm>
          <a:prstGeom prst="rect">
            <a:avLst/>
          </a:prstGeom>
        </p:spPr>
      </p:pic>
    </p:spTree>
    <p:extLst>
      <p:ext uri="{BB962C8B-B14F-4D97-AF65-F5344CB8AC3E}">
        <p14:creationId xmlns:p14="http://schemas.microsoft.com/office/powerpoint/2010/main" val="41665081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D5EC-0576-ED88-2EF6-F93861970BF5}"/>
              </a:ext>
            </a:extLst>
          </p:cNvPr>
          <p:cNvSpPr>
            <a:spLocks noGrp="1"/>
          </p:cNvSpPr>
          <p:nvPr>
            <p:ph type="title"/>
          </p:nvPr>
        </p:nvSpPr>
        <p:spPr>
          <a:xfrm>
            <a:off x="1371600" y="294614"/>
            <a:ext cx="9601200" cy="1001195"/>
          </a:xfrm>
        </p:spPr>
        <p:txBody>
          <a:bodyPr/>
          <a:lstStyle/>
          <a:p>
            <a:r>
              <a:rPr lang="en-IN" b="1"/>
              <a:t>Data Preprocessing</a:t>
            </a:r>
            <a:endParaRPr lang="en-US" b="1"/>
          </a:p>
        </p:txBody>
      </p:sp>
      <p:sp>
        <p:nvSpPr>
          <p:cNvPr id="3" name="Content Placeholder 2">
            <a:extLst>
              <a:ext uri="{FF2B5EF4-FFF2-40B4-BE49-F238E27FC236}">
                <a16:creationId xmlns:a16="http://schemas.microsoft.com/office/drawing/2014/main" id="{B5D8D9C0-A256-D3AE-AAD0-105F7538AB52}"/>
              </a:ext>
            </a:extLst>
          </p:cNvPr>
          <p:cNvSpPr>
            <a:spLocks noGrp="1"/>
          </p:cNvSpPr>
          <p:nvPr>
            <p:ph idx="1"/>
          </p:nvPr>
        </p:nvSpPr>
        <p:spPr>
          <a:xfrm>
            <a:off x="1493846" y="1173562"/>
            <a:ext cx="10388464" cy="5232128"/>
          </a:xfrm>
        </p:spPr>
        <p:txBody>
          <a:bodyPr/>
          <a:lstStyle/>
          <a:p>
            <a:r>
              <a:rPr lang="en-IN"/>
              <a:t>Removing duplicate values from the data frame.</a:t>
            </a:r>
          </a:p>
          <a:p>
            <a:r>
              <a:rPr lang="en-IN"/>
              <a:t>Dropping out all the null values from the data frame.</a:t>
            </a:r>
          </a:p>
          <a:p>
            <a:r>
              <a:rPr lang="en-IN"/>
              <a:t>Making a separate data frame  with the columns containing </a:t>
            </a:r>
            <a:r>
              <a:rPr lang="en-IN" u="sng"/>
              <a:t>stars</a:t>
            </a:r>
            <a:r>
              <a:rPr lang="en-IN"/>
              <a:t> and </a:t>
            </a:r>
            <a:r>
              <a:rPr lang="en-IN" u="sng"/>
              <a:t>body</a:t>
            </a:r>
            <a:r>
              <a:rPr lang="en-IN"/>
              <a:t>.</a:t>
            </a:r>
          </a:p>
          <a:p>
            <a:endParaRPr lang="en-IN"/>
          </a:p>
        </p:txBody>
      </p:sp>
      <p:pic>
        <p:nvPicPr>
          <p:cNvPr id="4" name="Picture 4">
            <a:extLst>
              <a:ext uri="{FF2B5EF4-FFF2-40B4-BE49-F238E27FC236}">
                <a16:creationId xmlns:a16="http://schemas.microsoft.com/office/drawing/2014/main" id="{A1BFA815-3901-E614-ACF2-585D7DF7B2F1}"/>
              </a:ext>
            </a:extLst>
          </p:cNvPr>
          <p:cNvPicPr>
            <a:picLocks noChangeAspect="1"/>
          </p:cNvPicPr>
          <p:nvPr/>
        </p:nvPicPr>
        <p:blipFill>
          <a:blip r:embed="rId2"/>
          <a:stretch>
            <a:fillRect/>
          </a:stretch>
        </p:blipFill>
        <p:spPr>
          <a:xfrm>
            <a:off x="1817467" y="3147834"/>
            <a:ext cx="9101545" cy="2695524"/>
          </a:xfrm>
          <a:prstGeom prst="rect">
            <a:avLst/>
          </a:prstGeom>
        </p:spPr>
      </p:pic>
    </p:spTree>
    <p:extLst>
      <p:ext uri="{BB962C8B-B14F-4D97-AF65-F5344CB8AC3E}">
        <p14:creationId xmlns:p14="http://schemas.microsoft.com/office/powerpoint/2010/main" val="12020303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914A73-7346-1168-DDA1-317D076906C3}"/>
              </a:ext>
            </a:extLst>
          </p:cNvPr>
          <p:cNvSpPr>
            <a:spLocks noGrp="1"/>
          </p:cNvSpPr>
          <p:nvPr>
            <p:ph idx="1"/>
          </p:nvPr>
        </p:nvSpPr>
        <p:spPr>
          <a:xfrm>
            <a:off x="980413" y="305614"/>
            <a:ext cx="10425138" cy="6063401"/>
          </a:xfrm>
        </p:spPr>
        <p:txBody>
          <a:bodyPr/>
          <a:lstStyle/>
          <a:p>
            <a:r>
              <a:rPr lang="en-IN"/>
              <a:t>Functions of Text Preprocessing :</a:t>
            </a:r>
          </a:p>
          <a:p>
            <a:pPr marL="0" indent="0">
              <a:buNone/>
            </a:pPr>
            <a:r>
              <a:rPr lang="en-IN"/>
              <a:t>          </a:t>
            </a:r>
            <a:r>
              <a:rPr lang="en-IN">
                <a:sym typeface="Wingdings" pitchFamily="2" charset="2"/>
              </a:rPr>
              <a:t></a:t>
            </a:r>
            <a:r>
              <a:rPr lang="en-IN"/>
              <a:t> Converts the text into lower case characters.</a:t>
            </a:r>
          </a:p>
          <a:p>
            <a:pPr marL="0" indent="0">
              <a:buNone/>
            </a:pPr>
            <a:r>
              <a:rPr lang="en-IN"/>
              <a:t>          </a:t>
            </a:r>
            <a:r>
              <a:rPr lang="en-IN">
                <a:sym typeface="Wingdings" pitchFamily="2" charset="2"/>
              </a:rPr>
              <a:t> </a:t>
            </a:r>
            <a:r>
              <a:rPr lang="en-IN"/>
              <a:t>Removes user name</a:t>
            </a:r>
          </a:p>
          <a:p>
            <a:pPr marL="0" indent="0">
              <a:buNone/>
            </a:pPr>
            <a:r>
              <a:rPr lang="en-IN"/>
              <a:t>          </a:t>
            </a:r>
            <a:r>
              <a:rPr lang="en-IN">
                <a:sym typeface="Wingdings" pitchFamily="2" charset="2"/>
              </a:rPr>
              <a:t> </a:t>
            </a:r>
            <a:r>
              <a:rPr lang="en-IN"/>
              <a:t>Removes hyperlink</a:t>
            </a:r>
          </a:p>
          <a:p>
            <a:pPr marL="0" indent="0">
              <a:buNone/>
            </a:pPr>
            <a:r>
              <a:rPr lang="en-IN"/>
              <a:t>          </a:t>
            </a:r>
            <a:r>
              <a:rPr lang="en-IN">
                <a:sym typeface="Wingdings" pitchFamily="2" charset="2"/>
              </a:rPr>
              <a:t> </a:t>
            </a:r>
            <a:r>
              <a:rPr lang="en-IN"/>
              <a:t>Removes</a:t>
            </a:r>
            <a:r>
              <a:rPr lang="en-IN">
                <a:sym typeface="Wingdings" pitchFamily="2" charset="2"/>
              </a:rPr>
              <a:t> special characters</a:t>
            </a:r>
          </a:p>
          <a:p>
            <a:pPr marL="0" indent="0">
              <a:buNone/>
            </a:pPr>
            <a:r>
              <a:rPr lang="en-IN">
                <a:sym typeface="Wingdings" pitchFamily="2" charset="2"/>
              </a:rPr>
              <a:t>           Removes extra space</a:t>
            </a:r>
          </a:p>
          <a:p>
            <a:pPr marL="0" indent="0">
              <a:buNone/>
            </a:pPr>
            <a:r>
              <a:rPr lang="en-IN">
                <a:sym typeface="Wingdings" pitchFamily="2" charset="2"/>
              </a:rPr>
              <a:t>After applying all the above functionalities the data frames looks like</a:t>
            </a:r>
            <a:endParaRPr lang="en-IN"/>
          </a:p>
          <a:p>
            <a:pPr marL="0" indent="0">
              <a:buNone/>
            </a:pPr>
            <a:endParaRPr lang="en-US"/>
          </a:p>
        </p:txBody>
      </p:sp>
      <p:pic>
        <p:nvPicPr>
          <p:cNvPr id="4" name="Picture 4">
            <a:extLst>
              <a:ext uri="{FF2B5EF4-FFF2-40B4-BE49-F238E27FC236}">
                <a16:creationId xmlns:a16="http://schemas.microsoft.com/office/drawing/2014/main" id="{38B39E7E-3C16-AE7E-F445-AEDCB7C44F3B}"/>
              </a:ext>
            </a:extLst>
          </p:cNvPr>
          <p:cNvPicPr>
            <a:picLocks noChangeAspect="1"/>
          </p:cNvPicPr>
          <p:nvPr/>
        </p:nvPicPr>
        <p:blipFill>
          <a:blip r:embed="rId2"/>
          <a:stretch>
            <a:fillRect/>
          </a:stretch>
        </p:blipFill>
        <p:spPr>
          <a:xfrm>
            <a:off x="2032000" y="3429000"/>
            <a:ext cx="8128000" cy="3301725"/>
          </a:xfrm>
          <a:prstGeom prst="rect">
            <a:avLst/>
          </a:prstGeom>
        </p:spPr>
      </p:pic>
    </p:spTree>
    <p:extLst>
      <p:ext uri="{BB962C8B-B14F-4D97-AF65-F5344CB8AC3E}">
        <p14:creationId xmlns:p14="http://schemas.microsoft.com/office/powerpoint/2010/main" val="36309329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C45179-2D42-5B5F-1011-854EB8AA0C49}"/>
              </a:ext>
            </a:extLst>
          </p:cNvPr>
          <p:cNvSpPr>
            <a:spLocks noGrp="1"/>
          </p:cNvSpPr>
          <p:nvPr>
            <p:ph idx="1"/>
          </p:nvPr>
        </p:nvSpPr>
        <p:spPr>
          <a:xfrm>
            <a:off x="1114883" y="660332"/>
            <a:ext cx="10571833" cy="5537336"/>
          </a:xfrm>
        </p:spPr>
        <p:txBody>
          <a:bodyPr/>
          <a:lstStyle/>
          <a:p>
            <a:r>
              <a:rPr lang="en-IN" b="1"/>
              <a:t>Tokenization</a:t>
            </a:r>
            <a:r>
              <a:rPr lang="en-IN"/>
              <a:t>:</a:t>
            </a:r>
          </a:p>
          <a:p>
            <a:pPr marL="0" indent="0">
              <a:buNone/>
            </a:pPr>
            <a:r>
              <a:rPr lang="en-IN"/>
              <a:t>Tokenization helps in interpreting the meaning of the text by analyzing the sequence of the words.</a:t>
            </a:r>
          </a:p>
          <a:p>
            <a:r>
              <a:rPr lang="en-IN" b="1"/>
              <a:t>Removing Stopwords</a:t>
            </a:r>
            <a:r>
              <a:rPr lang="en-IN"/>
              <a:t>:</a:t>
            </a:r>
          </a:p>
          <a:p>
            <a:pPr marL="0" indent="0">
              <a:buNone/>
            </a:pPr>
            <a:r>
              <a:rPr lang="en-IN"/>
              <a:t>Stop words are the most commonly occuring words which are not relevant in the context of the data and do not contribute any deeper meaning to the phrase.</a:t>
            </a:r>
            <a:endParaRPr lang="en-US"/>
          </a:p>
        </p:txBody>
      </p:sp>
      <p:pic>
        <p:nvPicPr>
          <p:cNvPr id="4" name="Picture 4">
            <a:extLst>
              <a:ext uri="{FF2B5EF4-FFF2-40B4-BE49-F238E27FC236}">
                <a16:creationId xmlns:a16="http://schemas.microsoft.com/office/drawing/2014/main" id="{5CF07284-75DF-CE84-906F-1EE387EA5727}"/>
              </a:ext>
            </a:extLst>
          </p:cNvPr>
          <p:cNvPicPr>
            <a:picLocks noChangeAspect="1"/>
          </p:cNvPicPr>
          <p:nvPr/>
        </p:nvPicPr>
        <p:blipFill>
          <a:blip r:embed="rId2"/>
          <a:stretch>
            <a:fillRect/>
          </a:stretch>
        </p:blipFill>
        <p:spPr>
          <a:xfrm>
            <a:off x="1756810" y="3097049"/>
            <a:ext cx="9287978" cy="3597805"/>
          </a:xfrm>
          <a:prstGeom prst="rect">
            <a:avLst/>
          </a:prstGeom>
        </p:spPr>
      </p:pic>
    </p:spTree>
    <p:extLst>
      <p:ext uri="{BB962C8B-B14F-4D97-AF65-F5344CB8AC3E}">
        <p14:creationId xmlns:p14="http://schemas.microsoft.com/office/powerpoint/2010/main" val="1882361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58F250-7D4B-3FB3-E660-E9243523C342}"/>
              </a:ext>
            </a:extLst>
          </p:cNvPr>
          <p:cNvSpPr>
            <a:spLocks noGrp="1"/>
          </p:cNvSpPr>
          <p:nvPr>
            <p:ph idx="1"/>
          </p:nvPr>
        </p:nvSpPr>
        <p:spPr>
          <a:xfrm>
            <a:off x="1151557" y="293390"/>
            <a:ext cx="10425138" cy="6271219"/>
          </a:xfrm>
        </p:spPr>
        <p:txBody>
          <a:bodyPr/>
          <a:lstStyle/>
          <a:p>
            <a:r>
              <a:rPr lang="en-IN" b="1"/>
              <a:t>Stemming and Lemmatization</a:t>
            </a:r>
            <a:r>
              <a:rPr lang="en-IN"/>
              <a:t>:</a:t>
            </a:r>
          </a:p>
          <a:p>
            <a:pPr marL="0" indent="0">
              <a:buNone/>
            </a:pPr>
            <a:r>
              <a:rPr lang="en-IN"/>
              <a:t>Stemming and lemmatization are methods used to analyze the meaning behind a word. Stemming uses the stem of the word, while lemmatization uses the context in which the word is being used. </a:t>
            </a:r>
          </a:p>
          <a:p>
            <a:pPr marL="0" indent="0">
              <a:buNone/>
            </a:pPr>
            <a:endParaRPr lang="en-US"/>
          </a:p>
        </p:txBody>
      </p:sp>
      <p:pic>
        <p:nvPicPr>
          <p:cNvPr id="4" name="Picture 4">
            <a:extLst>
              <a:ext uri="{FF2B5EF4-FFF2-40B4-BE49-F238E27FC236}">
                <a16:creationId xmlns:a16="http://schemas.microsoft.com/office/drawing/2014/main" id="{39D7F0A0-5AC1-B78E-49E6-EFE4ED3AA11E}"/>
              </a:ext>
            </a:extLst>
          </p:cNvPr>
          <p:cNvPicPr>
            <a:picLocks noChangeAspect="1"/>
          </p:cNvPicPr>
          <p:nvPr/>
        </p:nvPicPr>
        <p:blipFill>
          <a:blip r:embed="rId2"/>
          <a:stretch>
            <a:fillRect/>
          </a:stretch>
        </p:blipFill>
        <p:spPr>
          <a:xfrm>
            <a:off x="1691342" y="2052502"/>
            <a:ext cx="9349101" cy="4145370"/>
          </a:xfrm>
          <a:prstGeom prst="rect">
            <a:avLst/>
          </a:prstGeom>
        </p:spPr>
      </p:pic>
    </p:spTree>
    <p:extLst>
      <p:ext uri="{BB962C8B-B14F-4D97-AF65-F5344CB8AC3E}">
        <p14:creationId xmlns:p14="http://schemas.microsoft.com/office/powerpoint/2010/main" val="40467038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Crop</vt:lpstr>
      <vt:lpstr>Sentimental Analysis on Amazon product Reviews</vt:lpstr>
      <vt:lpstr>Data Extraction</vt:lpstr>
      <vt:lpstr>Analysis of Ratings given by Customers</vt:lpstr>
      <vt:lpstr>PowerPoint Presentation</vt:lpstr>
      <vt:lpstr>Exploratory Data Analysis</vt:lpstr>
      <vt:lpstr>Data Preprocessing</vt:lpstr>
      <vt:lpstr>PowerPoint Presentation</vt:lpstr>
      <vt:lpstr>PowerPoint Presentation</vt:lpstr>
      <vt:lpstr>PowerPoint Presentation</vt:lpstr>
      <vt:lpstr>PowerPoint Presentation</vt:lpstr>
      <vt:lpstr>Sentimental Analysis using Affin</vt:lpstr>
      <vt:lpstr>Sentimental Analysis using Bar plot</vt:lpstr>
      <vt:lpstr>Distribution of Scores using Histogram</vt:lpstr>
      <vt:lpstr>Scores vs Word Count</vt:lpstr>
      <vt:lpstr>Word Cloud</vt:lpstr>
      <vt:lpstr>Data Balancing using SMOTE</vt:lpstr>
      <vt:lpstr>PowerPoint Presentation</vt:lpstr>
      <vt:lpstr>Model Building</vt:lpstr>
      <vt:lpstr>PowerPoint Presentation</vt:lpstr>
      <vt:lpstr>PowerPoint Presentation</vt:lpstr>
      <vt:lpstr>PowerPoint Presentation</vt:lpstr>
      <vt:lpstr>PowerPoint Presentation</vt:lpstr>
      <vt:lpstr>PowerPoint Presentation</vt:lpstr>
      <vt:lpstr>PowerPoint Presentation</vt:lpstr>
      <vt:lpstr>Conclusion</vt:lpstr>
      <vt:lpstr>Model 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Sentimental Analysis on Amazon product Reviews</dc:title>
  <dc:creator>SALOMI PRAVALIKA</dc:creator>
  <cp:lastModifiedBy>SALOMI PRAVALIKA</cp:lastModifiedBy>
  <cp:revision>4</cp:revision>
  <dcterms:created xsi:type="dcterms:W3CDTF">2022-05-21T21:04:06Z</dcterms:created>
  <dcterms:modified xsi:type="dcterms:W3CDTF">2022-05-30T04:02:03Z</dcterms:modified>
</cp:coreProperties>
</file>